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9" r:id="rId11"/>
    <p:sldId id="280" r:id="rId12"/>
    <p:sldId id="281" r:id="rId13"/>
    <p:sldId id="282"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33CC"/>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5FBA2C-6A88-48DE-952D-7473AF7B514A}" type="datetimeFigureOut">
              <a:rPr lang="en-US" smtClean="0"/>
              <a:pPr/>
              <a:t>7/21/2015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FBA2C-6A88-48DE-952D-7473AF7B514A}" type="datetimeFigureOut">
              <a:rPr lang="en-US" smtClean="0"/>
              <a:pPr/>
              <a:t>7/21/2015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FBA2C-6A88-48DE-952D-7473AF7B514A}" type="datetimeFigureOut">
              <a:rPr lang="en-US" smtClean="0"/>
              <a:pPr/>
              <a:t>7/21/2015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5FBA2C-6A88-48DE-952D-7473AF7B514A}" type="datetimeFigureOut">
              <a:rPr lang="en-US" smtClean="0"/>
              <a:pPr/>
              <a:t>7/21/2015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5FBA2C-6A88-48DE-952D-7473AF7B514A}" type="datetimeFigureOut">
              <a:rPr lang="en-US" smtClean="0"/>
              <a:pPr/>
              <a:t>7/21/2015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5FBA2C-6A88-48DE-952D-7473AF7B514A}" type="datetimeFigureOut">
              <a:rPr lang="en-US" smtClean="0"/>
              <a:pPr/>
              <a:t>7/21/2015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5FBA2C-6A88-48DE-952D-7473AF7B514A}" type="datetimeFigureOut">
              <a:rPr lang="en-US" smtClean="0"/>
              <a:pPr/>
              <a:t>7/21/2015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5FBA2C-6A88-48DE-952D-7473AF7B514A}" type="datetimeFigureOut">
              <a:rPr lang="en-US" smtClean="0"/>
              <a:pPr/>
              <a:t>7/21/2015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FBA2C-6A88-48DE-952D-7473AF7B514A}" type="datetimeFigureOut">
              <a:rPr lang="en-US" smtClean="0"/>
              <a:pPr/>
              <a:t>7/21/2015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5FBA2C-6A88-48DE-952D-7473AF7B514A}" type="datetimeFigureOut">
              <a:rPr lang="en-US" smtClean="0"/>
              <a:pPr/>
              <a:t>7/21/2015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5FBA2C-6A88-48DE-952D-7473AF7B514A}" type="datetimeFigureOut">
              <a:rPr lang="en-US" smtClean="0"/>
              <a:pPr/>
              <a:t>7/21/2015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9D30F-DB65-4DD7-B538-0CDA04AA1B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FBA2C-6A88-48DE-952D-7473AF7B514A}" type="datetimeFigureOut">
              <a:rPr lang="en-US" smtClean="0"/>
              <a:pPr/>
              <a:t>7/21/2015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59D30F-DB65-4DD7-B538-0CDA04AA1B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a:solidFill>
            <a:schemeClr val="accent6">
              <a:lumMod val="40000"/>
              <a:lumOff val="60000"/>
            </a:schemeClr>
          </a:solidFill>
        </p:spPr>
        <p:txBody>
          <a:bodyPr>
            <a:normAutofit fontScale="90000"/>
          </a:bodyPr>
          <a:lstStyle/>
          <a:p>
            <a:pPr algn="l"/>
            <a:r>
              <a:rPr lang="en-US" dirty="0" err="1" smtClean="0">
                <a:solidFill>
                  <a:srgbClr val="FF0000"/>
                </a:solidFill>
              </a:rPr>
              <a:t>Peripatus</a:t>
            </a:r>
            <a:r>
              <a:rPr lang="en-US" dirty="0" smtClean="0">
                <a:solidFill>
                  <a:srgbClr val="FF0000"/>
                </a:solidFill>
              </a:rPr>
              <a:t>-  Structure</a:t>
            </a:r>
            <a:r>
              <a:rPr lang="en-US" dirty="0" smtClean="0"/>
              <a:t/>
            </a:r>
            <a:br>
              <a:rPr lang="en-US" dirty="0" smtClean="0"/>
            </a:br>
            <a:r>
              <a:rPr lang="en-US" dirty="0"/>
              <a:t> </a:t>
            </a:r>
            <a:r>
              <a:rPr lang="en-US" dirty="0" smtClean="0"/>
              <a:t>small, caterpillar like creature, </a:t>
            </a:r>
            <a:r>
              <a:rPr lang="en-US" dirty="0" err="1" smtClean="0"/>
              <a:t>terrestrial,noctural</a:t>
            </a:r>
            <a:r>
              <a:rPr lang="en-US" dirty="0" smtClean="0"/>
              <a:t>, live  under stones,  logs of trees in forest &amp;  usually near water,  dark grey or brown in </a:t>
            </a:r>
            <a:r>
              <a:rPr lang="en-US" dirty="0" err="1" smtClean="0"/>
              <a:t>colour</a:t>
            </a:r>
            <a:r>
              <a:rPr lang="en-US" dirty="0" smtClean="0"/>
              <a:t> , feeds on insects with the help of  mucous secreted by  adhesive  glands of oral  papillae, body  is soft  &amp; cylindrical  ,bilateral symmetrical,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Image result for peripatus imag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Image result for peripatus imag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0" name="Picture 6" descr="http://www.jennifermarohasy.com/blog/archives/Peripatus.jpg"/>
          <p:cNvPicPr>
            <a:picLocks noChangeAspect="1" noChangeArrowheads="1"/>
          </p:cNvPicPr>
          <p:nvPr/>
        </p:nvPicPr>
        <p:blipFill>
          <a:blip r:embed="rId2"/>
          <a:srcRect/>
          <a:stretch>
            <a:fillRect/>
          </a:stretch>
        </p:blipFill>
        <p:spPr bwMode="auto">
          <a:xfrm>
            <a:off x="1143000" y="1295400"/>
            <a:ext cx="6781800" cy="44958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cdn.c.photoshelter.com/img-get/I0000lVcCOXrLHMk/s/750/017205-01.jpg"/>
          <p:cNvPicPr>
            <a:picLocks noChangeAspect="1" noChangeArrowheads="1"/>
          </p:cNvPicPr>
          <p:nvPr/>
        </p:nvPicPr>
        <p:blipFill>
          <a:blip r:embed="rId2"/>
          <a:srcRect/>
          <a:stretch>
            <a:fillRect/>
          </a:stretch>
        </p:blipFill>
        <p:spPr bwMode="auto">
          <a:xfrm>
            <a:off x="1219200" y="1447800"/>
            <a:ext cx="7143750" cy="47434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https://encrypted-tbn0.gstatic.com/images?q=tbn:ANd9GcQpqKtbgz0qqiqz2U20-FHbnNgNrguaXP7XZBHIt6mvLBEwMT01Kw"/>
          <p:cNvPicPr>
            <a:picLocks noChangeAspect="1" noChangeArrowheads="1"/>
          </p:cNvPicPr>
          <p:nvPr/>
        </p:nvPicPr>
        <p:blipFill>
          <a:blip r:embed="rId2"/>
          <a:srcRect/>
          <a:stretch>
            <a:fillRect/>
          </a:stretch>
        </p:blipFill>
        <p:spPr bwMode="auto">
          <a:xfrm>
            <a:off x="1295400" y="1295400"/>
            <a:ext cx="6781800" cy="3886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https://upload.wikimedia.org/wikipedia/commons/5/59/Britannica_1911_Arthropoda_-_Peripatus_parapodia.png"/>
          <p:cNvPicPr>
            <a:picLocks noChangeAspect="1" noChangeArrowheads="1"/>
          </p:cNvPicPr>
          <p:nvPr/>
        </p:nvPicPr>
        <p:blipFill>
          <a:blip r:embed="rId2"/>
          <a:srcRect/>
          <a:stretch>
            <a:fillRect/>
          </a:stretch>
        </p:blipFill>
        <p:spPr bwMode="auto">
          <a:xfrm rot="16200000">
            <a:off x="2987940" y="-244742"/>
            <a:ext cx="4267201" cy="734748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solidFill>
            <a:schemeClr val="accent2">
              <a:lumMod val="40000"/>
              <a:lumOff val="60000"/>
            </a:schemeClr>
          </a:solidFill>
        </p:spPr>
        <p:txBody>
          <a:bodyPr>
            <a:normAutofit fontScale="90000"/>
          </a:bodyPr>
          <a:lstStyle/>
          <a:p>
            <a:pPr algn="l"/>
            <a:r>
              <a:rPr lang="en-US" dirty="0" smtClean="0"/>
              <a:t> </a:t>
            </a:r>
            <a:r>
              <a:rPr lang="en-US" dirty="0" smtClean="0">
                <a:solidFill>
                  <a:srgbClr val="0033CC"/>
                </a:solidFill>
              </a:rPr>
              <a:t>History: first discovered by </a:t>
            </a:r>
            <a:r>
              <a:rPr lang="en-US" dirty="0" err="1" smtClean="0">
                <a:solidFill>
                  <a:srgbClr val="FF0000"/>
                </a:solidFill>
              </a:rPr>
              <a:t>Guilding</a:t>
            </a:r>
            <a:r>
              <a:rPr lang="en-US" dirty="0" smtClean="0">
                <a:solidFill>
                  <a:srgbClr val="FF0000"/>
                </a:solidFill>
              </a:rPr>
              <a:t> i</a:t>
            </a:r>
            <a:r>
              <a:rPr lang="en-US" dirty="0" smtClean="0">
                <a:solidFill>
                  <a:srgbClr val="0033CC"/>
                </a:solidFill>
              </a:rPr>
              <a:t>n 1825. He thought  it was  to be a  </a:t>
            </a:r>
            <a:r>
              <a:rPr lang="en-US" dirty="0" err="1" smtClean="0">
                <a:solidFill>
                  <a:srgbClr val="0033CC"/>
                </a:solidFill>
              </a:rPr>
              <a:t>Mollusc</a:t>
            </a:r>
            <a:r>
              <a:rPr lang="en-US" dirty="0" smtClean="0">
                <a:solidFill>
                  <a:srgbClr val="0033CC"/>
                </a:solidFill>
              </a:rPr>
              <a:t>  because  of its soft body and sluggish movement. </a:t>
            </a:r>
            <a:r>
              <a:rPr lang="en-US" dirty="0" smtClean="0">
                <a:solidFill>
                  <a:srgbClr val="FF00FF"/>
                </a:solidFill>
              </a:rPr>
              <a:t>Mosley in 1874  </a:t>
            </a:r>
            <a:r>
              <a:rPr lang="en-US" dirty="0" smtClean="0">
                <a:solidFill>
                  <a:srgbClr val="0033CC"/>
                </a:solidFill>
              </a:rPr>
              <a:t>observed the tracheal system  and considered them as Arthropods. </a:t>
            </a:r>
            <a:r>
              <a:rPr lang="en-US" dirty="0" err="1" smtClean="0">
                <a:solidFill>
                  <a:srgbClr val="FF0000"/>
                </a:solidFill>
              </a:rPr>
              <a:t>Peripatus</a:t>
            </a:r>
            <a:r>
              <a:rPr lang="en-US" dirty="0" smtClean="0">
                <a:solidFill>
                  <a:srgbClr val="FF0000"/>
                </a:solidFill>
              </a:rPr>
              <a:t> has both </a:t>
            </a:r>
            <a:r>
              <a:rPr lang="en-US" dirty="0" err="1" smtClean="0">
                <a:solidFill>
                  <a:srgbClr val="FF0000"/>
                </a:solidFill>
              </a:rPr>
              <a:t>Annelidan</a:t>
            </a:r>
            <a:r>
              <a:rPr lang="en-US" dirty="0" smtClean="0">
                <a:solidFill>
                  <a:srgbClr val="FF0000"/>
                </a:solidFill>
              </a:rPr>
              <a:t> as  well as  </a:t>
            </a:r>
            <a:r>
              <a:rPr lang="en-US" dirty="0" err="1" smtClean="0">
                <a:solidFill>
                  <a:srgbClr val="FF0000"/>
                </a:solidFill>
              </a:rPr>
              <a:t>Arthropodan</a:t>
            </a:r>
            <a:r>
              <a:rPr lang="en-US" dirty="0" smtClean="0">
                <a:solidFill>
                  <a:srgbClr val="FF0000"/>
                </a:solidFill>
              </a:rPr>
              <a:t>  characters  besides some special characters, </a:t>
            </a:r>
            <a:r>
              <a:rPr lang="en-US" dirty="0" smtClean="0">
                <a:solidFill>
                  <a:srgbClr val="0033CC"/>
                </a:solidFill>
              </a:rPr>
              <a:t>So  </a:t>
            </a:r>
            <a:r>
              <a:rPr lang="en-US" dirty="0" err="1" smtClean="0">
                <a:solidFill>
                  <a:srgbClr val="0033CC"/>
                </a:solidFill>
              </a:rPr>
              <a:t>Onychophora</a:t>
            </a:r>
            <a:r>
              <a:rPr lang="en-US" dirty="0" smtClean="0">
                <a:solidFill>
                  <a:srgbClr val="0033CC"/>
                </a:solidFill>
              </a:rPr>
              <a:t>  has been  described as</a:t>
            </a:r>
            <a:endParaRPr lang="en-US" dirty="0">
              <a:solidFill>
                <a:srgbClr val="0033CC"/>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solidFill>
            <a:schemeClr val="accent2">
              <a:lumMod val="40000"/>
              <a:lumOff val="60000"/>
            </a:schemeClr>
          </a:solidFill>
        </p:spPr>
        <p:txBody>
          <a:bodyPr/>
          <a:lstStyle/>
          <a:p>
            <a:pPr algn="l"/>
            <a:r>
              <a:rPr lang="en-US" dirty="0" smtClean="0">
                <a:solidFill>
                  <a:srgbClr val="FF00FF"/>
                </a:solidFill>
              </a:rPr>
              <a:t>“missing link” between the two phyla. Earlier this phylum  was considered as subphylum in </a:t>
            </a:r>
            <a:r>
              <a:rPr lang="en-US" dirty="0" err="1" smtClean="0">
                <a:solidFill>
                  <a:srgbClr val="FF00FF"/>
                </a:solidFill>
              </a:rPr>
              <a:t>Arthropoda</a:t>
            </a:r>
            <a:r>
              <a:rPr lang="en-US" dirty="0" smtClean="0">
                <a:solidFill>
                  <a:srgbClr val="FF00FF"/>
                </a:solidFill>
              </a:rPr>
              <a:t>. But now it is treated as a separate phylum .</a:t>
            </a:r>
            <a:endParaRPr lang="en-US" dirty="0">
              <a:solidFill>
                <a:srgbClr val="FF00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a:solidFill>
            <a:schemeClr val="accent5">
              <a:lumMod val="40000"/>
              <a:lumOff val="60000"/>
            </a:schemeClr>
          </a:solidFill>
        </p:spPr>
        <p:txBody>
          <a:bodyPr>
            <a:normAutofit fontScale="90000"/>
          </a:bodyPr>
          <a:lstStyle/>
          <a:p>
            <a:pPr algn="l"/>
            <a:r>
              <a:rPr lang="en-US" dirty="0" err="1" smtClean="0">
                <a:solidFill>
                  <a:srgbClr val="FF0000"/>
                </a:solidFill>
              </a:rPr>
              <a:t>Annelidan</a:t>
            </a:r>
            <a:r>
              <a:rPr lang="en-US" dirty="0" smtClean="0">
                <a:solidFill>
                  <a:srgbClr val="FF0000"/>
                </a:solidFill>
              </a:rPr>
              <a:t> characters:</a:t>
            </a:r>
            <a:r>
              <a:rPr lang="en-US" dirty="0" smtClean="0"/>
              <a:t/>
            </a:r>
            <a:br>
              <a:rPr lang="en-US" dirty="0" smtClean="0"/>
            </a:br>
            <a:r>
              <a:rPr lang="en-US" dirty="0" smtClean="0"/>
              <a:t>1</a:t>
            </a:r>
            <a:r>
              <a:rPr lang="en-US" dirty="0" smtClean="0">
                <a:solidFill>
                  <a:srgbClr val="C00000"/>
                </a:solidFill>
              </a:rPr>
              <a:t>. Body is worm like </a:t>
            </a:r>
            <a:br>
              <a:rPr lang="en-US" dirty="0" smtClean="0">
                <a:solidFill>
                  <a:srgbClr val="C00000"/>
                </a:solidFill>
              </a:rPr>
            </a:br>
            <a:r>
              <a:rPr lang="en-US" dirty="0" smtClean="0">
                <a:solidFill>
                  <a:srgbClr val="C00000"/>
                </a:solidFill>
              </a:rPr>
              <a:t>2. External segmentation  does not  correspond with the internal segmentation of the body as in </a:t>
            </a:r>
            <a:r>
              <a:rPr lang="en-US" dirty="0" err="1" smtClean="0">
                <a:solidFill>
                  <a:srgbClr val="C00000"/>
                </a:solidFill>
              </a:rPr>
              <a:t>Hirudinia</a:t>
            </a:r>
            <a:r>
              <a:rPr lang="en-US" dirty="0" smtClean="0"/>
              <a:t/>
            </a:r>
            <a:br>
              <a:rPr lang="en-US" dirty="0" smtClean="0"/>
            </a:br>
            <a:r>
              <a:rPr lang="en-US" dirty="0" smtClean="0">
                <a:solidFill>
                  <a:srgbClr val="0033CC"/>
                </a:solidFill>
              </a:rPr>
              <a:t>3.Homonomous type of segmentation is present in both </a:t>
            </a:r>
            <a:r>
              <a:rPr lang="en-US" dirty="0" err="1" smtClean="0">
                <a:solidFill>
                  <a:srgbClr val="0033CC"/>
                </a:solidFill>
              </a:rPr>
              <a:t>phyla,it</a:t>
            </a:r>
            <a:r>
              <a:rPr lang="en-US" dirty="0" smtClean="0">
                <a:solidFill>
                  <a:srgbClr val="0033CC"/>
                </a:solidFill>
              </a:rPr>
              <a:t> means all segments are alike</a:t>
            </a:r>
            <a:br>
              <a:rPr lang="en-US" dirty="0" smtClean="0">
                <a:solidFill>
                  <a:srgbClr val="0033CC"/>
                </a:solidFill>
              </a:rPr>
            </a:br>
            <a:r>
              <a:rPr lang="en-US" dirty="0" smtClean="0">
                <a:solidFill>
                  <a:srgbClr val="0033CC"/>
                </a:solidFill>
              </a:rPr>
              <a:t>4. Body wall is </a:t>
            </a:r>
            <a:r>
              <a:rPr lang="en-US" dirty="0" err="1" smtClean="0">
                <a:solidFill>
                  <a:srgbClr val="0033CC"/>
                </a:solidFill>
              </a:rPr>
              <a:t>dermo-muscularin</a:t>
            </a:r>
            <a:r>
              <a:rPr lang="en-US" dirty="0" smtClean="0">
                <a:solidFill>
                  <a:srgbClr val="0033CC"/>
                </a:solidFill>
              </a:rPr>
              <a:t> both phyla</a:t>
            </a:r>
            <a:endParaRPr lang="en-US" dirty="0">
              <a:solidFill>
                <a:srgbClr val="0033CC"/>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a:solidFill>
            <a:schemeClr val="accent5">
              <a:lumMod val="40000"/>
              <a:lumOff val="60000"/>
            </a:schemeClr>
          </a:solidFill>
        </p:spPr>
        <p:txBody>
          <a:bodyPr/>
          <a:lstStyle/>
          <a:p>
            <a:pPr algn="l"/>
            <a:r>
              <a:rPr lang="en-US" dirty="0" smtClean="0"/>
              <a:t>5. </a:t>
            </a:r>
            <a:r>
              <a:rPr lang="en-US" dirty="0" smtClean="0">
                <a:solidFill>
                  <a:srgbClr val="0033CC"/>
                </a:solidFill>
              </a:rPr>
              <a:t>Cuticle is thin and flexible secreted by epidermis. It is not in the form of plates  which show articulation as in </a:t>
            </a:r>
            <a:r>
              <a:rPr lang="en-US" dirty="0" err="1" smtClean="0">
                <a:solidFill>
                  <a:srgbClr val="0033CC"/>
                </a:solidFill>
              </a:rPr>
              <a:t>arthropoda</a:t>
            </a:r>
            <a:r>
              <a:rPr lang="en-US" dirty="0" smtClean="0">
                <a:solidFill>
                  <a:srgbClr val="0033CC"/>
                </a:solidFill>
              </a:rPr>
              <a:t>.</a:t>
            </a:r>
            <a:r>
              <a:rPr lang="en-US" dirty="0" smtClean="0"/>
              <a:t/>
            </a:r>
            <a:br>
              <a:rPr lang="en-US" dirty="0" smtClean="0"/>
            </a:br>
            <a:r>
              <a:rPr lang="en-US" dirty="0" smtClean="0"/>
              <a:t>6</a:t>
            </a:r>
            <a:r>
              <a:rPr lang="en-US" dirty="0" smtClean="0">
                <a:solidFill>
                  <a:srgbClr val="FF0000"/>
                </a:solidFill>
              </a:rPr>
              <a:t>.  Legs of </a:t>
            </a:r>
            <a:r>
              <a:rPr lang="en-US" dirty="0" err="1" smtClean="0">
                <a:solidFill>
                  <a:srgbClr val="FF0000"/>
                </a:solidFill>
              </a:rPr>
              <a:t>peripatus</a:t>
            </a:r>
            <a:r>
              <a:rPr lang="en-US" dirty="0" smtClean="0">
                <a:solidFill>
                  <a:srgbClr val="FF0000"/>
                </a:solidFill>
              </a:rPr>
              <a:t> resemble that of </a:t>
            </a:r>
            <a:r>
              <a:rPr lang="en-US" dirty="0" err="1" smtClean="0">
                <a:solidFill>
                  <a:srgbClr val="FF0000"/>
                </a:solidFill>
              </a:rPr>
              <a:t>parapodia</a:t>
            </a:r>
            <a:r>
              <a:rPr lang="en-US" dirty="0" smtClean="0">
                <a:solidFill>
                  <a:srgbClr val="FF0000"/>
                </a:solidFill>
              </a:rPr>
              <a:t> of  </a:t>
            </a:r>
            <a:r>
              <a:rPr lang="en-US" dirty="0" err="1" smtClean="0">
                <a:solidFill>
                  <a:srgbClr val="FF0000"/>
                </a:solidFill>
              </a:rPr>
              <a:t>annelida</a:t>
            </a:r>
            <a:r>
              <a:rPr lang="en-US" dirty="0" smtClean="0">
                <a:solidFill>
                  <a:srgbClr val="FF0000"/>
                </a:solidFill>
              </a:rPr>
              <a:t> in their structure. They are </a:t>
            </a:r>
            <a:r>
              <a:rPr lang="en-US" dirty="0" err="1" smtClean="0">
                <a:solidFill>
                  <a:srgbClr val="FF0000"/>
                </a:solidFill>
              </a:rPr>
              <a:t>hallow,stumpy</a:t>
            </a:r>
            <a:r>
              <a:rPr lang="en-US" dirty="0" smtClean="0">
                <a:solidFill>
                  <a:srgbClr val="FF0000"/>
                </a:solidFill>
              </a:rPr>
              <a:t> and </a:t>
            </a:r>
            <a:r>
              <a:rPr lang="en-US" dirty="0" err="1" smtClean="0">
                <a:solidFill>
                  <a:srgbClr val="FF0000"/>
                </a:solidFill>
              </a:rPr>
              <a:t>unjointed</a:t>
            </a:r>
            <a:r>
              <a:rPr lang="en-US" dirty="0" smtClean="0">
                <a:solidFill>
                  <a:srgbClr val="FF0000"/>
                </a:solidFill>
              </a:rPr>
              <a:t> structures.</a:t>
            </a:r>
            <a:br>
              <a:rPr lang="en-US" dirty="0" smtClean="0">
                <a:solidFill>
                  <a:srgbClr val="FF0000"/>
                </a:solidFill>
              </a:rPr>
            </a:br>
            <a:r>
              <a:rPr lang="en-US" dirty="0" smtClean="0">
                <a:solidFill>
                  <a:srgbClr val="FF0000"/>
                </a:solidFill>
              </a:rPr>
              <a:t>7. True head is absent </a:t>
            </a:r>
            <a:endParaRPr lang="en-US"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a:solidFill>
            <a:schemeClr val="accent5">
              <a:lumMod val="40000"/>
              <a:lumOff val="60000"/>
            </a:schemeClr>
          </a:solidFill>
        </p:spPr>
        <p:txBody>
          <a:bodyPr/>
          <a:lstStyle/>
          <a:p>
            <a:pPr algn="l"/>
            <a:r>
              <a:rPr lang="en-US" dirty="0" smtClean="0"/>
              <a:t>8. </a:t>
            </a:r>
            <a:r>
              <a:rPr lang="en-US" dirty="0" smtClean="0">
                <a:solidFill>
                  <a:srgbClr val="FF00FF"/>
                </a:solidFill>
              </a:rPr>
              <a:t>Presence of paired </a:t>
            </a:r>
            <a:r>
              <a:rPr lang="en-US" dirty="0" err="1" smtClean="0">
                <a:solidFill>
                  <a:srgbClr val="FF00FF"/>
                </a:solidFill>
              </a:rPr>
              <a:t>nephridia</a:t>
            </a:r>
            <a:r>
              <a:rPr lang="en-US" dirty="0" smtClean="0">
                <a:solidFill>
                  <a:srgbClr val="FF00FF"/>
                </a:solidFill>
              </a:rPr>
              <a:t> in almost  every segment of  the body</a:t>
            </a:r>
            <a:br>
              <a:rPr lang="en-US" dirty="0" smtClean="0">
                <a:solidFill>
                  <a:srgbClr val="FF00FF"/>
                </a:solidFill>
              </a:rPr>
            </a:br>
            <a:r>
              <a:rPr lang="en-US" dirty="0" smtClean="0">
                <a:solidFill>
                  <a:srgbClr val="FF00FF"/>
                </a:solidFill>
              </a:rPr>
              <a:t>9. Eyes are simple</a:t>
            </a:r>
            <a:br>
              <a:rPr lang="en-US" dirty="0" smtClean="0">
                <a:solidFill>
                  <a:srgbClr val="FF00FF"/>
                </a:solidFill>
              </a:rPr>
            </a:br>
            <a:r>
              <a:rPr lang="en-US" dirty="0" smtClean="0">
                <a:solidFill>
                  <a:srgbClr val="FF00FF"/>
                </a:solidFill>
              </a:rPr>
              <a:t>10.  Muscles of the body are </a:t>
            </a:r>
            <a:r>
              <a:rPr lang="en-US" dirty="0" err="1" smtClean="0">
                <a:solidFill>
                  <a:srgbClr val="FF00FF"/>
                </a:solidFill>
              </a:rPr>
              <a:t>unstriated</a:t>
            </a:r>
            <a:r>
              <a:rPr lang="en-US" dirty="0" smtClean="0">
                <a:solidFill>
                  <a:srgbClr val="FF00FF"/>
                </a:solidFill>
              </a:rPr>
              <a:t> type.</a:t>
            </a:r>
            <a:r>
              <a:rPr lang="en-US" dirty="0" smtClean="0"/>
              <a:t/>
            </a:r>
            <a:br>
              <a:rPr lang="en-US" dirty="0" smtClean="0"/>
            </a:br>
            <a:r>
              <a:rPr lang="en-US" dirty="0" smtClean="0"/>
              <a:t>11</a:t>
            </a:r>
            <a:r>
              <a:rPr lang="en-US" dirty="0" smtClean="0">
                <a:solidFill>
                  <a:srgbClr val="C00000"/>
                </a:solidFill>
              </a:rPr>
              <a:t>. Slime glands and </a:t>
            </a:r>
            <a:r>
              <a:rPr lang="en-US" dirty="0" err="1" smtClean="0">
                <a:solidFill>
                  <a:srgbClr val="C00000"/>
                </a:solidFill>
              </a:rPr>
              <a:t>coxal</a:t>
            </a:r>
            <a:r>
              <a:rPr lang="en-US" dirty="0" smtClean="0">
                <a:solidFill>
                  <a:srgbClr val="C00000"/>
                </a:solidFill>
              </a:rPr>
              <a:t> glands  correspond to similar type of glands of </a:t>
            </a:r>
            <a:r>
              <a:rPr lang="en-US" dirty="0" err="1" smtClean="0">
                <a:solidFill>
                  <a:srgbClr val="C00000"/>
                </a:solidFill>
              </a:rPr>
              <a:t>Chaetopoda</a:t>
            </a:r>
            <a:r>
              <a:rPr lang="en-US" dirty="0" smtClean="0">
                <a:solidFill>
                  <a:srgbClr val="C00000"/>
                </a:solidFill>
              </a:rPr>
              <a:t/>
            </a:r>
            <a:br>
              <a:rPr lang="en-US" dirty="0" smtClean="0">
                <a:solidFill>
                  <a:srgbClr val="C00000"/>
                </a:solidFill>
              </a:rPr>
            </a:br>
            <a:r>
              <a:rPr lang="en-US" dirty="0" smtClean="0">
                <a:solidFill>
                  <a:srgbClr val="C00000"/>
                </a:solidFill>
              </a:rPr>
              <a:t>12. Reproductive tracts are ciliated </a:t>
            </a:r>
            <a:endParaRPr lang="en-US" dirty="0">
              <a:solidFill>
                <a:srgbClr val="C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a:solidFill>
            <a:schemeClr val="accent3">
              <a:lumMod val="60000"/>
              <a:lumOff val="40000"/>
            </a:schemeClr>
          </a:solidFill>
        </p:spPr>
        <p:txBody>
          <a:bodyPr>
            <a:normAutofit fontScale="90000"/>
          </a:bodyPr>
          <a:lstStyle/>
          <a:p>
            <a:pPr algn="l"/>
            <a:r>
              <a:rPr lang="en-US" dirty="0" err="1" smtClean="0">
                <a:solidFill>
                  <a:srgbClr val="FF0000"/>
                </a:solidFill>
              </a:rPr>
              <a:t>Arthropodan</a:t>
            </a:r>
            <a:r>
              <a:rPr lang="en-US" dirty="0" smtClean="0">
                <a:solidFill>
                  <a:srgbClr val="FF0000"/>
                </a:solidFill>
              </a:rPr>
              <a:t> characters:</a:t>
            </a:r>
            <a:r>
              <a:rPr lang="en-US" dirty="0" smtClean="0"/>
              <a:t/>
            </a:r>
            <a:br>
              <a:rPr lang="en-US" dirty="0" smtClean="0"/>
            </a:br>
            <a:r>
              <a:rPr lang="en-US" dirty="0" smtClean="0">
                <a:solidFill>
                  <a:srgbClr val="FF00FF"/>
                </a:solidFill>
              </a:rPr>
              <a:t>1. Body is like that of a caterpillar</a:t>
            </a:r>
            <a:br>
              <a:rPr lang="en-US" dirty="0" smtClean="0">
                <a:solidFill>
                  <a:srgbClr val="FF00FF"/>
                </a:solidFill>
              </a:rPr>
            </a:br>
            <a:r>
              <a:rPr lang="en-US" dirty="0" smtClean="0">
                <a:solidFill>
                  <a:srgbClr val="FF00FF"/>
                </a:solidFill>
              </a:rPr>
              <a:t>2. The cuticle is </a:t>
            </a:r>
            <a:r>
              <a:rPr lang="en-US" dirty="0" err="1" smtClean="0">
                <a:solidFill>
                  <a:srgbClr val="FF00FF"/>
                </a:solidFill>
              </a:rPr>
              <a:t>chitinous</a:t>
            </a:r>
            <a:r>
              <a:rPr lang="en-US" dirty="0" smtClean="0">
                <a:solidFill>
                  <a:srgbClr val="FF00FF"/>
                </a:solidFill>
              </a:rPr>
              <a:t/>
            </a:r>
            <a:br>
              <a:rPr lang="en-US" dirty="0" smtClean="0">
                <a:solidFill>
                  <a:srgbClr val="FF00FF"/>
                </a:solidFill>
              </a:rPr>
            </a:br>
            <a:r>
              <a:rPr lang="en-US" dirty="0" smtClean="0">
                <a:solidFill>
                  <a:srgbClr val="FF00FF"/>
                </a:solidFill>
              </a:rPr>
              <a:t>3. appendages are provided with claws  like </a:t>
            </a:r>
            <a:r>
              <a:rPr lang="en-US" dirty="0" err="1" smtClean="0">
                <a:solidFill>
                  <a:srgbClr val="FF00FF"/>
                </a:solidFill>
              </a:rPr>
              <a:t>Chilopods</a:t>
            </a:r>
            <a:r>
              <a:rPr lang="en-US" dirty="0" smtClean="0">
                <a:solidFill>
                  <a:srgbClr val="FF00FF"/>
                </a:solidFill>
              </a:rPr>
              <a:t/>
            </a:r>
            <a:br>
              <a:rPr lang="en-US" dirty="0" smtClean="0">
                <a:solidFill>
                  <a:srgbClr val="FF00FF"/>
                </a:solidFill>
              </a:rPr>
            </a:br>
            <a:r>
              <a:rPr lang="en-US" dirty="0" smtClean="0">
                <a:solidFill>
                  <a:srgbClr val="FF00FF"/>
                </a:solidFill>
              </a:rPr>
              <a:t>4.Presence of one pair of antennae  which are jointed</a:t>
            </a:r>
            <a:r>
              <a:rPr lang="en-US" dirty="0" smtClean="0"/>
              <a:t/>
            </a:r>
            <a:br>
              <a:rPr lang="en-US" dirty="0" smtClean="0"/>
            </a:br>
            <a:r>
              <a:rPr lang="en-US" dirty="0" smtClean="0">
                <a:solidFill>
                  <a:srgbClr val="0033CC"/>
                </a:solidFill>
              </a:rPr>
              <a:t>5.Presence of one pair of  mandibles  which are provided with striped muscles </a:t>
            </a:r>
            <a:endParaRPr lang="en-US" dirty="0">
              <a:solidFill>
                <a:srgbClr val="0033C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solidFill>
            <a:schemeClr val="accent6">
              <a:lumMod val="40000"/>
              <a:lumOff val="60000"/>
            </a:schemeClr>
          </a:solidFill>
        </p:spPr>
        <p:txBody>
          <a:bodyPr>
            <a:normAutofit fontScale="90000"/>
          </a:bodyPr>
          <a:lstStyle/>
          <a:p>
            <a:pPr algn="l"/>
            <a:r>
              <a:rPr lang="en-US" dirty="0" smtClean="0"/>
              <a:t> indistinct  segmentation, numerous  superficial ring like annuli are present  on the skin  which  give  wrinkled  nature  to the body</a:t>
            </a:r>
            <a:br>
              <a:rPr lang="en-US" dirty="0" smtClean="0"/>
            </a:br>
            <a:r>
              <a:rPr lang="en-US" dirty="0"/>
              <a:t> </a:t>
            </a:r>
            <a:r>
              <a:rPr lang="en-US" dirty="0" smtClean="0"/>
              <a:t>body is divided into  Head &amp; trunk</a:t>
            </a:r>
            <a:br>
              <a:rPr lang="en-US" dirty="0" smtClean="0"/>
            </a:br>
            <a:r>
              <a:rPr lang="en-US" dirty="0" smtClean="0">
                <a:solidFill>
                  <a:srgbClr val="FF0000"/>
                </a:solidFill>
              </a:rPr>
              <a:t>Head : </a:t>
            </a:r>
            <a:r>
              <a:rPr lang="en-US" dirty="0" smtClean="0"/>
              <a:t>anterior part called  </a:t>
            </a:r>
            <a:r>
              <a:rPr lang="en-US" dirty="0" err="1" smtClean="0"/>
              <a:t>prostomium</a:t>
            </a:r>
            <a:r>
              <a:rPr lang="en-US" dirty="0" smtClean="0"/>
              <a:t>, it bears  a pair of eyes, a pair of antennae, a pair of mandibles &amp; a pair of oral papillae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a:solidFill>
            <a:schemeClr val="accent3">
              <a:lumMod val="60000"/>
              <a:lumOff val="40000"/>
            </a:schemeClr>
          </a:solidFill>
        </p:spPr>
        <p:txBody>
          <a:bodyPr/>
          <a:lstStyle/>
          <a:p>
            <a:pPr algn="l"/>
            <a:r>
              <a:rPr lang="en-US" dirty="0" smtClean="0"/>
              <a:t>6</a:t>
            </a:r>
            <a:r>
              <a:rPr lang="en-US" dirty="0" smtClean="0">
                <a:solidFill>
                  <a:srgbClr val="0033CC"/>
                </a:solidFill>
              </a:rPr>
              <a:t>. Locomotion is with  the help of legs which have muscles &amp; claws.</a:t>
            </a:r>
            <a:br>
              <a:rPr lang="en-US" dirty="0" smtClean="0">
                <a:solidFill>
                  <a:srgbClr val="0033CC"/>
                </a:solidFill>
              </a:rPr>
            </a:br>
            <a:r>
              <a:rPr lang="en-US" dirty="0" smtClean="0">
                <a:solidFill>
                  <a:srgbClr val="0033CC"/>
                </a:solidFill>
              </a:rPr>
              <a:t>7. Body cavity is </a:t>
            </a:r>
            <a:r>
              <a:rPr lang="en-US" dirty="0" err="1" smtClean="0">
                <a:solidFill>
                  <a:srgbClr val="0033CC"/>
                </a:solidFill>
              </a:rPr>
              <a:t>haemocoel</a:t>
            </a:r>
            <a:r>
              <a:rPr lang="en-US" dirty="0" smtClean="0">
                <a:solidFill>
                  <a:srgbClr val="0033CC"/>
                </a:solidFill>
              </a:rPr>
              <a:t>. Blood is </a:t>
            </a:r>
            <a:r>
              <a:rPr lang="en-US" dirty="0" err="1" smtClean="0">
                <a:solidFill>
                  <a:srgbClr val="0033CC"/>
                </a:solidFill>
              </a:rPr>
              <a:t>colourless</a:t>
            </a:r>
            <a:r>
              <a:rPr lang="en-US" dirty="0" smtClean="0">
                <a:solidFill>
                  <a:srgbClr val="0033CC"/>
                </a:solidFill>
              </a:rPr>
              <a:t> as in arthropods</a:t>
            </a:r>
            <a:r>
              <a:rPr lang="en-US" dirty="0" smtClean="0"/>
              <a:t/>
            </a:r>
            <a:br>
              <a:rPr lang="en-US" dirty="0" smtClean="0"/>
            </a:br>
            <a:r>
              <a:rPr lang="en-US" dirty="0" smtClean="0"/>
              <a:t>8. </a:t>
            </a:r>
            <a:r>
              <a:rPr lang="en-US" dirty="0" err="1" smtClean="0">
                <a:solidFill>
                  <a:srgbClr val="FF0000"/>
                </a:solidFill>
              </a:rPr>
              <a:t>Coelom</a:t>
            </a:r>
            <a:r>
              <a:rPr lang="en-US" dirty="0" smtClean="0">
                <a:solidFill>
                  <a:srgbClr val="FF0000"/>
                </a:solidFill>
              </a:rPr>
              <a:t> is limited to  </a:t>
            </a:r>
            <a:r>
              <a:rPr lang="en-US" dirty="0" err="1" smtClean="0">
                <a:solidFill>
                  <a:srgbClr val="FF0000"/>
                </a:solidFill>
              </a:rPr>
              <a:t>nephridia</a:t>
            </a:r>
            <a:r>
              <a:rPr lang="en-US" dirty="0" smtClean="0">
                <a:solidFill>
                  <a:srgbClr val="FF0000"/>
                </a:solidFill>
              </a:rPr>
              <a:t> and </a:t>
            </a:r>
            <a:r>
              <a:rPr lang="en-US" dirty="0" err="1" smtClean="0">
                <a:solidFill>
                  <a:srgbClr val="FF0000"/>
                </a:solidFill>
              </a:rPr>
              <a:t>gonoducts</a:t>
            </a:r>
            <a:r>
              <a:rPr lang="en-US" dirty="0" smtClean="0">
                <a:solidFill>
                  <a:srgbClr val="FF0000"/>
                </a:solidFill>
              </a:rPr>
              <a:t/>
            </a:r>
            <a:br>
              <a:rPr lang="en-US" dirty="0" smtClean="0">
                <a:solidFill>
                  <a:srgbClr val="FF0000"/>
                </a:solidFill>
              </a:rPr>
            </a:br>
            <a:r>
              <a:rPr lang="en-US" dirty="0" smtClean="0">
                <a:solidFill>
                  <a:srgbClr val="FF0000"/>
                </a:solidFill>
              </a:rPr>
              <a:t>9. Jaws are modified appendages</a:t>
            </a:r>
            <a:br>
              <a:rPr lang="en-US" dirty="0" smtClean="0">
                <a:solidFill>
                  <a:srgbClr val="FF0000"/>
                </a:solidFill>
              </a:rPr>
            </a:br>
            <a:r>
              <a:rPr lang="en-US" dirty="0" smtClean="0">
                <a:solidFill>
                  <a:srgbClr val="FF0000"/>
                </a:solidFill>
              </a:rPr>
              <a:t>10. Dorsal tubular heart enclosed in pericardial sinus</a:t>
            </a:r>
            <a:endParaRPr lang="en-US"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a:solidFill>
            <a:schemeClr val="accent3">
              <a:lumMod val="60000"/>
              <a:lumOff val="40000"/>
            </a:schemeClr>
          </a:solidFill>
        </p:spPr>
        <p:txBody>
          <a:bodyPr/>
          <a:lstStyle/>
          <a:p>
            <a:pPr algn="l"/>
            <a:r>
              <a:rPr lang="en-US" dirty="0" smtClean="0"/>
              <a:t>11. </a:t>
            </a:r>
            <a:r>
              <a:rPr lang="en-US" dirty="0" smtClean="0">
                <a:solidFill>
                  <a:srgbClr val="FF0000"/>
                </a:solidFill>
              </a:rPr>
              <a:t>Respiration by  tracheal tubes </a:t>
            </a:r>
            <a:br>
              <a:rPr lang="en-US" dirty="0" smtClean="0">
                <a:solidFill>
                  <a:srgbClr val="FF0000"/>
                </a:solidFill>
              </a:rPr>
            </a:br>
            <a:r>
              <a:rPr lang="en-US" dirty="0" smtClean="0">
                <a:solidFill>
                  <a:srgbClr val="FF0000"/>
                </a:solidFill>
              </a:rPr>
              <a:t>12. Presence of salivary glands</a:t>
            </a:r>
            <a:br>
              <a:rPr lang="en-US" dirty="0" smtClean="0">
                <a:solidFill>
                  <a:srgbClr val="FF0000"/>
                </a:solidFill>
              </a:rPr>
            </a:br>
            <a:r>
              <a:rPr lang="en-US" dirty="0" smtClean="0">
                <a:solidFill>
                  <a:srgbClr val="FF0000"/>
                </a:solidFill>
              </a:rPr>
              <a:t>13. Presence of </a:t>
            </a:r>
            <a:r>
              <a:rPr lang="en-US" dirty="0" err="1" smtClean="0">
                <a:solidFill>
                  <a:srgbClr val="FF0000"/>
                </a:solidFill>
              </a:rPr>
              <a:t>coxal</a:t>
            </a:r>
            <a:r>
              <a:rPr lang="en-US" dirty="0" smtClean="0">
                <a:solidFill>
                  <a:srgbClr val="FF0000"/>
                </a:solidFill>
              </a:rPr>
              <a:t> glands as in arthropods</a:t>
            </a:r>
            <a:r>
              <a:rPr lang="en-US" dirty="0" smtClean="0"/>
              <a:t/>
            </a:r>
            <a:br>
              <a:rPr lang="en-US" dirty="0" smtClean="0"/>
            </a:br>
            <a:r>
              <a:rPr lang="en-US" dirty="0" smtClean="0"/>
              <a:t>14</a:t>
            </a:r>
            <a:r>
              <a:rPr lang="en-US" dirty="0" smtClean="0">
                <a:solidFill>
                  <a:srgbClr val="0033CC"/>
                </a:solidFill>
              </a:rPr>
              <a:t>. Brain is typical </a:t>
            </a:r>
            <a:r>
              <a:rPr lang="en-US" dirty="0" err="1" smtClean="0">
                <a:solidFill>
                  <a:srgbClr val="0033CC"/>
                </a:solidFill>
              </a:rPr>
              <a:t>arthropodan</a:t>
            </a:r>
            <a:r>
              <a:rPr lang="en-US" dirty="0" smtClean="0">
                <a:solidFill>
                  <a:srgbClr val="0033CC"/>
                </a:solidFill>
              </a:rPr>
              <a:t> type</a:t>
            </a:r>
            <a:br>
              <a:rPr lang="en-US" dirty="0" smtClean="0">
                <a:solidFill>
                  <a:srgbClr val="0033CC"/>
                </a:solidFill>
              </a:rPr>
            </a:br>
            <a:r>
              <a:rPr lang="en-US" dirty="0" smtClean="0">
                <a:solidFill>
                  <a:srgbClr val="0033CC"/>
                </a:solidFill>
              </a:rPr>
              <a:t>15. Development is similar to that of arthropods.</a:t>
            </a:r>
            <a:endParaRPr lang="en-US" dirty="0">
              <a:solidFill>
                <a:srgbClr val="0033CC"/>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a:solidFill>
            <a:schemeClr val="accent3">
              <a:lumMod val="60000"/>
              <a:lumOff val="40000"/>
            </a:schemeClr>
          </a:solidFill>
        </p:spPr>
        <p:txBody>
          <a:bodyPr>
            <a:normAutofit fontScale="90000"/>
          </a:bodyPr>
          <a:lstStyle/>
          <a:p>
            <a:pPr algn="l"/>
            <a:r>
              <a:rPr lang="en-US" dirty="0" smtClean="0"/>
              <a:t> </a:t>
            </a:r>
            <a:r>
              <a:rPr lang="en-US" dirty="0" smtClean="0">
                <a:solidFill>
                  <a:srgbClr val="FF00FF"/>
                </a:solidFill>
              </a:rPr>
              <a:t>Differences with arthropods</a:t>
            </a:r>
            <a:r>
              <a:rPr lang="en-US" dirty="0" smtClean="0"/>
              <a:t>:</a:t>
            </a:r>
            <a:br>
              <a:rPr lang="en-US" dirty="0" smtClean="0"/>
            </a:br>
            <a:r>
              <a:rPr lang="en-US" dirty="0" smtClean="0">
                <a:solidFill>
                  <a:srgbClr val="0033CC"/>
                </a:solidFill>
              </a:rPr>
              <a:t>1.Trachea are not arranged like that of arthropods. In many  </a:t>
            </a:r>
            <a:r>
              <a:rPr lang="en-US" dirty="0" err="1" smtClean="0">
                <a:solidFill>
                  <a:srgbClr val="0033CC"/>
                </a:solidFill>
              </a:rPr>
              <a:t>Onychophores</a:t>
            </a:r>
            <a:r>
              <a:rPr lang="en-US" dirty="0" smtClean="0">
                <a:solidFill>
                  <a:srgbClr val="0033CC"/>
                </a:solidFill>
              </a:rPr>
              <a:t> each segment  has many  permanently opened spiracles</a:t>
            </a:r>
            <a:r>
              <a:rPr lang="en-US" dirty="0" smtClean="0"/>
              <a:t/>
            </a:r>
            <a:br>
              <a:rPr lang="en-US" dirty="0" smtClean="0"/>
            </a:br>
            <a:r>
              <a:rPr lang="en-US" dirty="0" smtClean="0"/>
              <a:t>2. </a:t>
            </a:r>
            <a:r>
              <a:rPr lang="en-US" dirty="0" smtClean="0">
                <a:solidFill>
                  <a:srgbClr val="FF0000"/>
                </a:solidFill>
              </a:rPr>
              <a:t>Formation of skin is not like that of arthropods</a:t>
            </a:r>
            <a:r>
              <a:rPr lang="en-US" dirty="0" smtClean="0"/>
              <a:t/>
            </a:r>
            <a:br>
              <a:rPr lang="en-US" dirty="0" smtClean="0"/>
            </a:br>
            <a:r>
              <a:rPr lang="en-US" dirty="0" smtClean="0"/>
              <a:t>3.  </a:t>
            </a:r>
            <a:r>
              <a:rPr lang="en-US" dirty="0" smtClean="0">
                <a:solidFill>
                  <a:srgbClr val="FF00FF"/>
                </a:solidFill>
              </a:rPr>
              <a:t>two ventral nerve cords are widely separated from each other and also connected </a:t>
            </a:r>
            <a:r>
              <a:rPr lang="en-US" dirty="0" err="1" smtClean="0">
                <a:solidFill>
                  <a:srgbClr val="FF00FF"/>
                </a:solidFill>
              </a:rPr>
              <a:t>woth</a:t>
            </a:r>
            <a:r>
              <a:rPr lang="en-US" dirty="0" smtClean="0">
                <a:solidFill>
                  <a:srgbClr val="FF00FF"/>
                </a:solidFill>
              </a:rPr>
              <a:t> each other by</a:t>
            </a:r>
            <a:endParaRPr lang="en-US" dirty="0">
              <a:solidFill>
                <a:srgbClr val="FF00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a:solidFill>
            <a:schemeClr val="accent3">
              <a:lumMod val="60000"/>
              <a:lumOff val="40000"/>
            </a:schemeClr>
          </a:solidFill>
        </p:spPr>
        <p:txBody>
          <a:bodyPr>
            <a:normAutofit fontScale="90000"/>
          </a:bodyPr>
          <a:lstStyle/>
          <a:p>
            <a:pPr algn="l"/>
            <a:r>
              <a:rPr lang="en-US" dirty="0" smtClean="0">
                <a:solidFill>
                  <a:srgbClr val="7030A0"/>
                </a:solidFill>
              </a:rPr>
              <a:t>transverse  </a:t>
            </a:r>
            <a:r>
              <a:rPr lang="en-US" dirty="0" err="1" smtClean="0">
                <a:solidFill>
                  <a:srgbClr val="7030A0"/>
                </a:solidFill>
              </a:rPr>
              <a:t>commissures</a:t>
            </a:r>
            <a:r>
              <a:rPr lang="en-US" dirty="0" smtClean="0">
                <a:solidFill>
                  <a:srgbClr val="7030A0"/>
                </a:solidFill>
              </a:rPr>
              <a:t> unlike arthropods</a:t>
            </a:r>
            <a:r>
              <a:rPr lang="en-US" dirty="0" smtClean="0"/>
              <a:t/>
            </a:r>
            <a:br>
              <a:rPr lang="en-US" dirty="0" smtClean="0"/>
            </a:br>
            <a:r>
              <a:rPr lang="en-US" dirty="0" smtClean="0"/>
              <a:t>4.  </a:t>
            </a:r>
            <a:r>
              <a:rPr lang="en-US" dirty="0" smtClean="0">
                <a:solidFill>
                  <a:srgbClr val="7030A0"/>
                </a:solidFill>
              </a:rPr>
              <a:t>structure of eye is less  complicated</a:t>
            </a:r>
            <a:br>
              <a:rPr lang="en-US" dirty="0" smtClean="0">
                <a:solidFill>
                  <a:srgbClr val="7030A0"/>
                </a:solidFill>
              </a:rPr>
            </a:br>
            <a:r>
              <a:rPr lang="en-US" dirty="0" smtClean="0">
                <a:solidFill>
                  <a:srgbClr val="FF0000"/>
                </a:solidFill>
              </a:rPr>
              <a:t>Relation with </a:t>
            </a:r>
            <a:r>
              <a:rPr lang="en-US" dirty="0" err="1" smtClean="0">
                <a:solidFill>
                  <a:srgbClr val="FF0000"/>
                </a:solidFill>
              </a:rPr>
              <a:t>Mollusca</a:t>
            </a:r>
            <a:r>
              <a:rPr lang="en-US" dirty="0" smtClean="0">
                <a:solidFill>
                  <a:srgbClr val="FF0000"/>
                </a:solidFill>
              </a:rPr>
              <a:t>:</a:t>
            </a:r>
            <a:r>
              <a:rPr lang="en-US" dirty="0" smtClean="0"/>
              <a:t/>
            </a:r>
            <a:br>
              <a:rPr lang="en-US" dirty="0" smtClean="0"/>
            </a:br>
            <a:r>
              <a:rPr lang="en-US" dirty="0" smtClean="0">
                <a:solidFill>
                  <a:srgbClr val="FF00FF"/>
                </a:solidFill>
              </a:rPr>
              <a:t>1.  Body is soft like that of  a </a:t>
            </a:r>
            <a:r>
              <a:rPr lang="en-US" dirty="0" smtClean="0">
                <a:solidFill>
                  <a:srgbClr val="FF00FF"/>
                </a:solidFill>
              </a:rPr>
              <a:t>snail</a:t>
            </a:r>
            <a:br>
              <a:rPr lang="en-US" dirty="0" smtClean="0">
                <a:solidFill>
                  <a:srgbClr val="FF00FF"/>
                </a:solidFill>
              </a:rPr>
            </a:br>
            <a:r>
              <a:rPr lang="en-US" dirty="0" smtClean="0">
                <a:solidFill>
                  <a:srgbClr val="FF00FF"/>
                </a:solidFill>
              </a:rPr>
              <a:t>2.ladder like nervous system resembles that of </a:t>
            </a:r>
            <a:r>
              <a:rPr lang="en-US" dirty="0" err="1" smtClean="0">
                <a:solidFill>
                  <a:srgbClr val="FF00FF"/>
                </a:solidFill>
              </a:rPr>
              <a:t>Chiton</a:t>
            </a:r>
            <a:r>
              <a:rPr lang="en-US" dirty="0" smtClean="0">
                <a:solidFill>
                  <a:srgbClr val="FF00FF"/>
                </a:solidFill>
              </a:rPr>
              <a:t/>
            </a:r>
            <a:br>
              <a:rPr lang="en-US" dirty="0" smtClean="0">
                <a:solidFill>
                  <a:srgbClr val="FF00FF"/>
                </a:solidFill>
              </a:rPr>
            </a:br>
            <a:r>
              <a:rPr lang="en-US" dirty="0" smtClean="0">
                <a:solidFill>
                  <a:srgbClr val="FF00FF"/>
                </a:solidFill>
              </a:rPr>
              <a:t>because of these resemblances </a:t>
            </a:r>
            <a:r>
              <a:rPr lang="en-US" dirty="0" err="1" smtClean="0"/>
              <a:t>Onychophora</a:t>
            </a:r>
            <a:r>
              <a:rPr lang="en-US" dirty="0" smtClean="0"/>
              <a:t> included under </a:t>
            </a:r>
            <a:r>
              <a:rPr lang="en-US" dirty="0" err="1" smtClean="0"/>
              <a:t>mollusca</a:t>
            </a:r>
            <a:r>
              <a:rPr lang="en-US" dirty="0" smtClean="0"/>
              <a:t> in the early days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a:solidFill>
            <a:schemeClr val="accent5">
              <a:lumMod val="40000"/>
              <a:lumOff val="60000"/>
            </a:schemeClr>
          </a:solidFill>
        </p:spPr>
        <p:txBody>
          <a:bodyPr>
            <a:normAutofit fontScale="90000"/>
          </a:bodyPr>
          <a:lstStyle/>
          <a:p>
            <a:pPr algn="l"/>
            <a:r>
              <a:rPr lang="en-US" dirty="0" smtClean="0">
                <a:solidFill>
                  <a:srgbClr val="FF00FF"/>
                </a:solidFill>
              </a:rPr>
              <a:t>Special characters:</a:t>
            </a:r>
            <a:r>
              <a:rPr lang="en-US" dirty="0" smtClean="0"/>
              <a:t/>
            </a:r>
            <a:br>
              <a:rPr lang="en-US" dirty="0" smtClean="0"/>
            </a:br>
            <a:r>
              <a:rPr lang="en-US" dirty="0" smtClean="0"/>
              <a:t>1</a:t>
            </a:r>
            <a:r>
              <a:rPr lang="en-US" dirty="0" smtClean="0">
                <a:solidFill>
                  <a:srgbClr val="FF0000"/>
                </a:solidFill>
              </a:rPr>
              <a:t>. body is thrown into wrinkles but not externally </a:t>
            </a:r>
            <a:r>
              <a:rPr lang="en-US" dirty="0" err="1" smtClean="0">
                <a:solidFill>
                  <a:srgbClr val="FF0000"/>
                </a:solidFill>
              </a:rPr>
              <a:t>segmented.some</a:t>
            </a:r>
            <a:r>
              <a:rPr lang="en-US" dirty="0" smtClean="0">
                <a:solidFill>
                  <a:srgbClr val="FF0000"/>
                </a:solidFill>
              </a:rPr>
              <a:t> considered these wrinkles as annuli.</a:t>
            </a:r>
            <a:r>
              <a:rPr lang="en-US" dirty="0" smtClean="0"/>
              <a:t/>
            </a:r>
            <a:br>
              <a:rPr lang="en-US" dirty="0" smtClean="0"/>
            </a:br>
            <a:r>
              <a:rPr lang="en-US" dirty="0" smtClean="0"/>
              <a:t>2</a:t>
            </a:r>
            <a:r>
              <a:rPr lang="en-US" dirty="0" smtClean="0">
                <a:solidFill>
                  <a:srgbClr val="0070C0"/>
                </a:solidFill>
              </a:rPr>
              <a:t>. though </a:t>
            </a:r>
            <a:r>
              <a:rPr lang="en-US" dirty="0" err="1" smtClean="0">
                <a:solidFill>
                  <a:srgbClr val="0070C0"/>
                </a:solidFill>
              </a:rPr>
              <a:t>cephalisation</a:t>
            </a:r>
            <a:r>
              <a:rPr lang="en-US" dirty="0" smtClean="0">
                <a:solidFill>
                  <a:srgbClr val="0070C0"/>
                </a:solidFill>
              </a:rPr>
              <a:t> is not  clear,  the  head can be differentiated and so </a:t>
            </a:r>
            <a:r>
              <a:rPr lang="en-US" dirty="0" err="1" smtClean="0">
                <a:solidFill>
                  <a:srgbClr val="0070C0"/>
                </a:solidFill>
              </a:rPr>
              <a:t>cephalisation</a:t>
            </a:r>
            <a:r>
              <a:rPr lang="en-US" dirty="0" smtClean="0">
                <a:solidFill>
                  <a:srgbClr val="0070C0"/>
                </a:solidFill>
              </a:rPr>
              <a:t> is in mid way  between annelids &amp; arthropods</a:t>
            </a:r>
            <a:r>
              <a:rPr lang="en-US" dirty="0" smtClean="0"/>
              <a:t/>
            </a:r>
            <a:br>
              <a:rPr lang="en-US" dirty="0" smtClean="0"/>
            </a:br>
            <a:r>
              <a:rPr lang="en-US" dirty="0" smtClean="0"/>
              <a:t>3. </a:t>
            </a:r>
            <a:r>
              <a:rPr lang="en-US" dirty="0" smtClean="0">
                <a:solidFill>
                  <a:srgbClr val="C00000"/>
                </a:solidFill>
              </a:rPr>
              <a:t>movement of jaws is in </a:t>
            </a:r>
            <a:r>
              <a:rPr lang="en-US" dirty="0" err="1" smtClean="0">
                <a:solidFill>
                  <a:srgbClr val="C00000"/>
                </a:solidFill>
              </a:rPr>
              <a:t>antero</a:t>
            </a:r>
            <a:r>
              <a:rPr lang="en-US" dirty="0" smtClean="0">
                <a:solidFill>
                  <a:srgbClr val="C00000"/>
                </a:solidFill>
              </a:rPr>
              <a:t>- posterior direction  which is not seen in other groups</a:t>
            </a:r>
            <a:endParaRPr lang="en-US" dirty="0">
              <a:solidFill>
                <a:srgbClr val="C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a:solidFill>
            <a:schemeClr val="accent5">
              <a:lumMod val="40000"/>
              <a:lumOff val="60000"/>
            </a:schemeClr>
          </a:solidFill>
        </p:spPr>
        <p:txBody>
          <a:bodyPr/>
          <a:lstStyle/>
          <a:p>
            <a:pPr algn="l"/>
            <a:r>
              <a:rPr lang="en-US" dirty="0" smtClean="0"/>
              <a:t>4. </a:t>
            </a:r>
            <a:r>
              <a:rPr lang="en-US" dirty="0" smtClean="0">
                <a:solidFill>
                  <a:srgbClr val="C00000"/>
                </a:solidFill>
              </a:rPr>
              <a:t>Skin of </a:t>
            </a:r>
            <a:r>
              <a:rPr lang="en-US" dirty="0" err="1" smtClean="0">
                <a:solidFill>
                  <a:srgbClr val="C00000"/>
                </a:solidFill>
              </a:rPr>
              <a:t>Onychophora</a:t>
            </a:r>
            <a:r>
              <a:rPr lang="en-US" dirty="0" smtClean="0">
                <a:solidFill>
                  <a:srgbClr val="C00000"/>
                </a:solidFill>
              </a:rPr>
              <a:t> is velvety and is provided  with a number of  </a:t>
            </a:r>
            <a:r>
              <a:rPr lang="en-US" dirty="0" err="1" smtClean="0">
                <a:solidFill>
                  <a:srgbClr val="C00000"/>
                </a:solidFill>
              </a:rPr>
              <a:t>tubericles</a:t>
            </a:r>
            <a:r>
              <a:rPr lang="en-US" dirty="0" smtClean="0">
                <a:solidFill>
                  <a:srgbClr val="C00000"/>
                </a:solidFill>
              </a:rPr>
              <a:t>.</a:t>
            </a:r>
            <a:r>
              <a:rPr lang="en-US" dirty="0" smtClean="0"/>
              <a:t/>
            </a:r>
            <a:br>
              <a:rPr lang="en-US" dirty="0" smtClean="0"/>
            </a:br>
            <a:r>
              <a:rPr lang="en-US" dirty="0" smtClean="0"/>
              <a:t>5. </a:t>
            </a:r>
            <a:r>
              <a:rPr lang="en-US" dirty="0" smtClean="0">
                <a:solidFill>
                  <a:srgbClr val="FF0000"/>
                </a:solidFill>
              </a:rPr>
              <a:t>Though tracheal respiration </a:t>
            </a:r>
            <a:r>
              <a:rPr lang="en-US" dirty="0" err="1" smtClean="0">
                <a:solidFill>
                  <a:srgbClr val="FF0000"/>
                </a:solidFill>
              </a:rPr>
              <a:t>ispresent</a:t>
            </a:r>
            <a:r>
              <a:rPr lang="en-US" dirty="0" smtClean="0">
                <a:solidFill>
                  <a:srgbClr val="FF0000"/>
                </a:solidFill>
              </a:rPr>
              <a:t>  the spiracles are irregularly distributed on the body surface</a:t>
            </a:r>
            <a:r>
              <a:rPr lang="en-US" dirty="0" smtClean="0"/>
              <a:t/>
            </a:r>
            <a:br>
              <a:rPr lang="en-US" dirty="0" smtClean="0"/>
            </a:br>
            <a:r>
              <a:rPr lang="en-US" dirty="0" smtClean="0">
                <a:solidFill>
                  <a:srgbClr val="FF00FF"/>
                </a:solidFill>
              </a:rPr>
              <a:t>6.two ventral nerve cords are widely separated without ganglia.</a:t>
            </a:r>
            <a:endParaRPr lang="en-US" dirty="0">
              <a:solidFill>
                <a:srgbClr val="FF00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a:solidFill>
            <a:schemeClr val="accent5">
              <a:lumMod val="40000"/>
              <a:lumOff val="60000"/>
            </a:schemeClr>
          </a:solidFill>
        </p:spPr>
        <p:txBody>
          <a:bodyPr>
            <a:normAutofit fontScale="90000"/>
          </a:bodyPr>
          <a:lstStyle/>
          <a:p>
            <a:pPr algn="l"/>
            <a:r>
              <a:rPr lang="en-US" dirty="0" smtClean="0">
                <a:solidFill>
                  <a:srgbClr val="C00000"/>
                </a:solidFill>
              </a:rPr>
              <a:t>They are connected with </a:t>
            </a:r>
            <a:r>
              <a:rPr lang="en-US" dirty="0" err="1" smtClean="0">
                <a:solidFill>
                  <a:srgbClr val="C00000"/>
                </a:solidFill>
              </a:rPr>
              <a:t>trasverse</a:t>
            </a:r>
            <a:r>
              <a:rPr lang="en-US" dirty="0" smtClean="0">
                <a:solidFill>
                  <a:srgbClr val="C00000"/>
                </a:solidFill>
              </a:rPr>
              <a:t> </a:t>
            </a:r>
            <a:r>
              <a:rPr lang="en-US" dirty="0" err="1" smtClean="0">
                <a:solidFill>
                  <a:srgbClr val="C00000"/>
                </a:solidFill>
              </a:rPr>
              <a:t>commisures</a:t>
            </a:r>
            <a:r>
              <a:rPr lang="en-US" dirty="0" smtClean="0">
                <a:solidFill>
                  <a:srgbClr val="C00000"/>
                </a:solidFill>
              </a:rPr>
              <a:t> and resemble that of  </a:t>
            </a:r>
            <a:r>
              <a:rPr lang="en-US" dirty="0" err="1" smtClean="0">
                <a:solidFill>
                  <a:srgbClr val="C00000"/>
                </a:solidFill>
              </a:rPr>
              <a:t>Platyhelminthes</a:t>
            </a:r>
            <a:r>
              <a:rPr lang="en-US" dirty="0" smtClean="0"/>
              <a:t/>
            </a:r>
            <a:br>
              <a:rPr lang="en-US" dirty="0" smtClean="0"/>
            </a:br>
            <a:r>
              <a:rPr lang="en-US" dirty="0" smtClean="0"/>
              <a:t>7</a:t>
            </a:r>
            <a:r>
              <a:rPr lang="en-US" dirty="0" smtClean="0">
                <a:solidFill>
                  <a:srgbClr val="FF0000"/>
                </a:solidFill>
              </a:rPr>
              <a:t>. Eyes are not  as complicated as that of  arthropods</a:t>
            </a:r>
            <a:r>
              <a:rPr lang="en-US" dirty="0" smtClean="0"/>
              <a:t/>
            </a:r>
            <a:br>
              <a:rPr lang="en-US" dirty="0" smtClean="0"/>
            </a:br>
            <a:r>
              <a:rPr lang="en-US" dirty="0" smtClean="0"/>
              <a:t>8. </a:t>
            </a:r>
            <a:r>
              <a:rPr lang="en-US" dirty="0" smtClean="0">
                <a:solidFill>
                  <a:srgbClr val="0070C0"/>
                </a:solidFill>
              </a:rPr>
              <a:t>in </a:t>
            </a:r>
            <a:r>
              <a:rPr lang="en-US" dirty="0" err="1" smtClean="0">
                <a:solidFill>
                  <a:srgbClr val="0070C0"/>
                </a:solidFill>
              </a:rPr>
              <a:t>Peripatus</a:t>
            </a:r>
            <a:r>
              <a:rPr lang="en-US" dirty="0" smtClean="0">
                <a:solidFill>
                  <a:srgbClr val="0070C0"/>
                </a:solidFill>
              </a:rPr>
              <a:t> testes open into vas </a:t>
            </a:r>
            <a:r>
              <a:rPr lang="en-US" dirty="0" err="1" smtClean="0">
                <a:solidFill>
                  <a:srgbClr val="0070C0"/>
                </a:solidFill>
              </a:rPr>
              <a:t>efferentia</a:t>
            </a:r>
            <a:r>
              <a:rPr lang="en-US" dirty="0" smtClean="0">
                <a:solidFill>
                  <a:srgbClr val="0070C0"/>
                </a:solidFill>
              </a:rPr>
              <a:t>. They open into seminal vesicle  which lead to vas </a:t>
            </a:r>
            <a:r>
              <a:rPr lang="en-US" dirty="0" err="1" smtClean="0">
                <a:solidFill>
                  <a:srgbClr val="0070C0"/>
                </a:solidFill>
              </a:rPr>
              <a:t>deferentia</a:t>
            </a:r>
            <a:r>
              <a:rPr lang="en-US" dirty="0" smtClean="0">
                <a:solidFill>
                  <a:srgbClr val="0070C0"/>
                </a:solidFill>
              </a:rPr>
              <a:t> .It is a unique feature.</a:t>
            </a:r>
            <a:r>
              <a:rPr lang="en-US" dirty="0" smtClean="0"/>
              <a:t/>
            </a:r>
            <a:br>
              <a:rPr lang="en-US" dirty="0" smtClean="0"/>
            </a:br>
            <a:r>
              <a:rPr lang="en-US" dirty="0" smtClean="0"/>
              <a:t>9</a:t>
            </a:r>
            <a:r>
              <a:rPr lang="en-US" dirty="0" smtClean="0">
                <a:solidFill>
                  <a:srgbClr val="FF00FF"/>
                </a:solidFill>
              </a:rPr>
              <a:t>. Most of them are viviparous</a:t>
            </a:r>
            <a:endParaRPr lang="en-US" dirty="0">
              <a:solidFill>
                <a:srgbClr val="FF00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a:solidFill>
            <a:schemeClr val="accent6">
              <a:lumMod val="40000"/>
              <a:lumOff val="60000"/>
            </a:schemeClr>
          </a:solidFill>
        </p:spPr>
        <p:txBody>
          <a:bodyPr>
            <a:normAutofit fontScale="90000"/>
          </a:bodyPr>
          <a:lstStyle/>
          <a:p>
            <a:pPr algn="l"/>
            <a:r>
              <a:rPr lang="en-US" dirty="0" smtClean="0"/>
              <a:t> </a:t>
            </a:r>
            <a:r>
              <a:rPr lang="en-US" dirty="0" smtClean="0">
                <a:solidFill>
                  <a:srgbClr val="FF00FF"/>
                </a:solidFill>
              </a:rPr>
              <a:t>The </a:t>
            </a:r>
            <a:r>
              <a:rPr lang="en-US" dirty="0" err="1" smtClean="0">
                <a:solidFill>
                  <a:srgbClr val="FF00FF"/>
                </a:solidFill>
              </a:rPr>
              <a:t>Onychophores</a:t>
            </a:r>
            <a:r>
              <a:rPr lang="en-US" dirty="0" smtClean="0">
                <a:solidFill>
                  <a:srgbClr val="FF00FF"/>
                </a:solidFill>
              </a:rPr>
              <a:t> have both </a:t>
            </a:r>
            <a:r>
              <a:rPr lang="en-US" dirty="0" err="1" smtClean="0">
                <a:solidFill>
                  <a:srgbClr val="FF00FF"/>
                </a:solidFill>
              </a:rPr>
              <a:t>annelidan</a:t>
            </a:r>
            <a:r>
              <a:rPr lang="en-US" dirty="0" smtClean="0">
                <a:solidFill>
                  <a:srgbClr val="FF00FF"/>
                </a:solidFill>
              </a:rPr>
              <a:t> and </a:t>
            </a:r>
            <a:r>
              <a:rPr lang="en-US" dirty="0" err="1" smtClean="0">
                <a:solidFill>
                  <a:srgbClr val="FF00FF"/>
                </a:solidFill>
              </a:rPr>
              <a:t>arthropodan</a:t>
            </a:r>
            <a:r>
              <a:rPr lang="en-US" dirty="0" smtClean="0">
                <a:solidFill>
                  <a:srgbClr val="FF00FF"/>
                </a:solidFill>
              </a:rPr>
              <a:t> characters and also some  unique characters. </a:t>
            </a:r>
            <a:r>
              <a:rPr lang="en-US" dirty="0" smtClean="0">
                <a:solidFill>
                  <a:srgbClr val="7030A0"/>
                </a:solidFill>
              </a:rPr>
              <a:t>They can  neither be included in </a:t>
            </a:r>
            <a:r>
              <a:rPr lang="en-US" dirty="0" err="1" smtClean="0">
                <a:solidFill>
                  <a:srgbClr val="7030A0"/>
                </a:solidFill>
              </a:rPr>
              <a:t>Annelida</a:t>
            </a:r>
            <a:r>
              <a:rPr lang="en-US" dirty="0" smtClean="0">
                <a:solidFill>
                  <a:srgbClr val="7030A0"/>
                </a:solidFill>
              </a:rPr>
              <a:t> nor included in </a:t>
            </a:r>
            <a:r>
              <a:rPr lang="en-US" dirty="0" err="1" smtClean="0">
                <a:solidFill>
                  <a:srgbClr val="7030A0"/>
                </a:solidFill>
              </a:rPr>
              <a:t>Arthropoda</a:t>
            </a:r>
            <a:r>
              <a:rPr lang="en-US" dirty="0" smtClean="0">
                <a:solidFill>
                  <a:srgbClr val="7030A0"/>
                </a:solidFill>
              </a:rPr>
              <a:t>. </a:t>
            </a:r>
            <a:r>
              <a:rPr lang="en-US" dirty="0" smtClean="0">
                <a:solidFill>
                  <a:srgbClr val="00B0F0"/>
                </a:solidFill>
              </a:rPr>
              <a:t>The common features of </a:t>
            </a:r>
            <a:r>
              <a:rPr lang="en-US" dirty="0" err="1" smtClean="0">
                <a:solidFill>
                  <a:srgbClr val="00B0F0"/>
                </a:solidFill>
              </a:rPr>
              <a:t>Onychophora</a:t>
            </a:r>
            <a:r>
              <a:rPr lang="en-US" dirty="0" smtClean="0">
                <a:solidFill>
                  <a:srgbClr val="00B0F0"/>
                </a:solidFill>
              </a:rPr>
              <a:t> with annelids and arthropods do not have any  </a:t>
            </a:r>
            <a:r>
              <a:rPr lang="en-US" dirty="0" err="1" smtClean="0">
                <a:solidFill>
                  <a:srgbClr val="00B0F0"/>
                </a:solidFill>
              </a:rPr>
              <a:t>phylogenetic</a:t>
            </a:r>
            <a:r>
              <a:rPr lang="en-US" dirty="0" smtClean="0">
                <a:solidFill>
                  <a:srgbClr val="00B0F0"/>
                </a:solidFill>
              </a:rPr>
              <a:t> importance. </a:t>
            </a:r>
            <a:r>
              <a:rPr lang="en-US" dirty="0" smtClean="0">
                <a:solidFill>
                  <a:srgbClr val="FF0000"/>
                </a:solidFill>
              </a:rPr>
              <a:t>Hence </a:t>
            </a:r>
            <a:r>
              <a:rPr lang="en-US" dirty="0" err="1" smtClean="0">
                <a:solidFill>
                  <a:srgbClr val="FF0000"/>
                </a:solidFill>
              </a:rPr>
              <a:t>Onychophora</a:t>
            </a:r>
            <a:r>
              <a:rPr lang="en-US" dirty="0" smtClean="0">
                <a:solidFill>
                  <a:srgbClr val="FF0000"/>
                </a:solidFill>
              </a:rPr>
              <a:t> has been given a separate phylum status  along with </a:t>
            </a:r>
            <a:r>
              <a:rPr lang="en-US" dirty="0" err="1" smtClean="0">
                <a:solidFill>
                  <a:srgbClr val="FF0000"/>
                </a:solidFill>
              </a:rPr>
              <a:t>Annelida</a:t>
            </a:r>
            <a:r>
              <a:rPr lang="en-US" dirty="0" smtClean="0">
                <a:solidFill>
                  <a:srgbClr val="FF0000"/>
                </a:solidFill>
              </a:rPr>
              <a:t> &amp; </a:t>
            </a:r>
            <a:r>
              <a:rPr lang="en-US" dirty="0" err="1" smtClean="0">
                <a:solidFill>
                  <a:srgbClr val="FF0000"/>
                </a:solidFill>
              </a:rPr>
              <a:t>Arthropoda</a:t>
            </a:r>
            <a:r>
              <a:rPr lang="en-US" dirty="0" smtClean="0">
                <a:solidFill>
                  <a:srgbClr val="FF0000"/>
                </a:solidFill>
              </a:rPr>
              <a:t>.</a:t>
            </a:r>
            <a:endParaRPr lang="en-US"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a:solidFill>
            <a:schemeClr val="accent2">
              <a:lumMod val="40000"/>
              <a:lumOff val="60000"/>
            </a:schemeClr>
          </a:solidFill>
        </p:spPr>
        <p:txBody>
          <a:bodyPr>
            <a:normAutofit fontScale="90000"/>
          </a:bodyPr>
          <a:lstStyle/>
          <a:p>
            <a:pPr algn="l"/>
            <a:r>
              <a:rPr lang="en-US" dirty="0" smtClean="0"/>
              <a:t> Antennae: representing  </a:t>
            </a:r>
            <a:r>
              <a:rPr lang="en-US" dirty="0" err="1" smtClean="0"/>
              <a:t>Ist</a:t>
            </a:r>
            <a:r>
              <a:rPr lang="en-US" dirty="0" smtClean="0"/>
              <a:t> pair of appendages , provided with numerous  spiny rings,  also have </a:t>
            </a:r>
            <a:r>
              <a:rPr lang="en-US" dirty="0" err="1" smtClean="0"/>
              <a:t>tubericles</a:t>
            </a:r>
            <a:r>
              <a:rPr lang="en-US" dirty="0" smtClean="0"/>
              <a:t> provided with  </a:t>
            </a:r>
            <a:r>
              <a:rPr lang="en-US" dirty="0" err="1" smtClean="0"/>
              <a:t>chitinous</a:t>
            </a:r>
            <a:r>
              <a:rPr lang="en-US" dirty="0" smtClean="0"/>
              <a:t> spines.  Tactile in function and chief sense organs.</a:t>
            </a:r>
            <a:br>
              <a:rPr lang="en-US" dirty="0" smtClean="0"/>
            </a:br>
            <a:r>
              <a:rPr lang="en-US" dirty="0"/>
              <a:t> </a:t>
            </a:r>
            <a:r>
              <a:rPr lang="en-US" dirty="0" smtClean="0"/>
              <a:t>Mandibles:  2</a:t>
            </a:r>
            <a:r>
              <a:rPr lang="en-US" baseline="30000" dirty="0" smtClean="0"/>
              <a:t>nd</a:t>
            </a:r>
            <a:r>
              <a:rPr lang="en-US" dirty="0" smtClean="0"/>
              <a:t> pair of appendages, claw like  </a:t>
            </a:r>
            <a:r>
              <a:rPr lang="en-US" dirty="0" err="1" smtClean="0"/>
              <a:t>chitinous</a:t>
            </a:r>
            <a:r>
              <a:rPr lang="en-US" dirty="0" smtClean="0"/>
              <a:t> jaws  located deep inside the mouth, Each jaw is a small  muscular  structure  having two sharp</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a:solidFill>
            <a:schemeClr val="accent2">
              <a:lumMod val="40000"/>
              <a:lumOff val="60000"/>
            </a:schemeClr>
          </a:solidFill>
        </p:spPr>
        <p:txBody>
          <a:bodyPr>
            <a:normAutofit fontScale="90000"/>
          </a:bodyPr>
          <a:lstStyle/>
          <a:p>
            <a:pPr algn="l"/>
            <a:r>
              <a:rPr lang="en-US" dirty="0" smtClean="0"/>
              <a:t>cutting blades. A </a:t>
            </a:r>
            <a:r>
              <a:rPr lang="en-US" dirty="0" err="1" smtClean="0"/>
              <a:t>chitinous</a:t>
            </a:r>
            <a:r>
              <a:rPr lang="en-US" dirty="0" smtClean="0"/>
              <a:t> rod called  </a:t>
            </a:r>
            <a:r>
              <a:rPr lang="en-US" i="1" dirty="0" err="1" smtClean="0">
                <a:solidFill>
                  <a:srgbClr val="FF0000"/>
                </a:solidFill>
              </a:rPr>
              <a:t>apodeme</a:t>
            </a:r>
            <a:r>
              <a:rPr lang="en-US" i="1" dirty="0" smtClean="0">
                <a:solidFill>
                  <a:srgbClr val="FF0000"/>
                </a:solidFill>
              </a:rPr>
              <a:t> </a:t>
            </a:r>
            <a:r>
              <a:rPr lang="en-US" dirty="0" smtClean="0"/>
              <a:t>is secreted from the base of  mandibles to which  muscles are attached. Salivary glands open behind the  mandibles through salivary  openings</a:t>
            </a:r>
            <a:br>
              <a:rPr lang="en-US" dirty="0" smtClean="0"/>
            </a:br>
            <a:r>
              <a:rPr lang="en-US" dirty="0" smtClean="0">
                <a:solidFill>
                  <a:srgbClr val="7030A0"/>
                </a:solidFill>
              </a:rPr>
              <a:t>Oral papillae: </a:t>
            </a:r>
            <a:r>
              <a:rPr lang="en-US" dirty="0" smtClean="0"/>
              <a:t>3</a:t>
            </a:r>
            <a:r>
              <a:rPr lang="en-US" baseline="30000" dirty="0" smtClean="0"/>
              <a:t>rd</a:t>
            </a:r>
            <a:r>
              <a:rPr lang="en-US" dirty="0" smtClean="0"/>
              <a:t>  pair of  appendages, short, stumpy structures  provided with </a:t>
            </a:r>
            <a:r>
              <a:rPr lang="en-US" dirty="0" err="1" smtClean="0"/>
              <a:t>tubericles</a:t>
            </a:r>
            <a:r>
              <a:rPr lang="en-US" dirty="0" smtClean="0"/>
              <a:t>, situated at the side of head. A slime gland opens at the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solidFill>
            <a:schemeClr val="accent2">
              <a:lumMod val="40000"/>
              <a:lumOff val="60000"/>
            </a:schemeClr>
          </a:solidFill>
        </p:spPr>
        <p:txBody>
          <a:bodyPr>
            <a:normAutofit fontScale="90000"/>
          </a:bodyPr>
          <a:lstStyle/>
          <a:p>
            <a:pPr algn="l"/>
            <a:r>
              <a:rPr lang="en-US" dirty="0" smtClean="0"/>
              <a:t>terminal  end of each  papilla. Sensory in function. Behind oral </a:t>
            </a:r>
            <a:r>
              <a:rPr lang="en-US" dirty="0" err="1" smtClean="0"/>
              <a:t>papilae</a:t>
            </a:r>
            <a:r>
              <a:rPr lang="en-US" dirty="0" smtClean="0"/>
              <a:t> mouth is situated on the ventral side.  Roof of the anterior end of the  mouth is thickened to form tongue covered with  </a:t>
            </a:r>
            <a:r>
              <a:rPr lang="en-US" dirty="0" err="1" smtClean="0"/>
              <a:t>chitinous</a:t>
            </a:r>
            <a:r>
              <a:rPr lang="en-US" dirty="0" smtClean="0"/>
              <a:t> teeth</a:t>
            </a:r>
            <a:br>
              <a:rPr lang="en-US" dirty="0" smtClean="0"/>
            </a:br>
            <a:r>
              <a:rPr lang="en-US" dirty="0" smtClean="0"/>
              <a:t>Trunk: skin of trunk  is thrown into wrinkles or annuli. Conical </a:t>
            </a:r>
            <a:r>
              <a:rPr lang="en-US" dirty="0" err="1" smtClean="0"/>
              <a:t>tubericles</a:t>
            </a:r>
            <a:r>
              <a:rPr lang="en-US" dirty="0" smtClean="0"/>
              <a:t> are present on the skin. It bears 14- 43 </a:t>
            </a:r>
            <a:r>
              <a:rPr lang="en-US" dirty="0"/>
              <a:t>p</a:t>
            </a:r>
            <a:r>
              <a:rPr lang="en-US" dirty="0" smtClean="0"/>
              <a:t>airs of  </a:t>
            </a:r>
            <a:r>
              <a:rPr lang="en-US" dirty="0" err="1" smtClean="0"/>
              <a:t>segmentally</a:t>
            </a:r>
            <a:r>
              <a:rPr lang="en-US" dirty="0" smtClean="0"/>
              <a:t> arranged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126162"/>
          </a:xfrm>
          <a:solidFill>
            <a:schemeClr val="accent2">
              <a:lumMod val="40000"/>
              <a:lumOff val="60000"/>
            </a:schemeClr>
          </a:solidFill>
        </p:spPr>
        <p:txBody>
          <a:bodyPr>
            <a:normAutofit fontScale="90000"/>
          </a:bodyPr>
          <a:lstStyle/>
          <a:p>
            <a:pPr algn="l"/>
            <a:r>
              <a:rPr lang="en-US" dirty="0" smtClean="0"/>
              <a:t>appendages called  walking legs. Each leg is hollow and cone shaped and provided with </a:t>
            </a:r>
            <a:r>
              <a:rPr lang="en-US" dirty="0" err="1" smtClean="0"/>
              <a:t>tubericles</a:t>
            </a:r>
            <a:r>
              <a:rPr lang="en-US" dirty="0" smtClean="0"/>
              <a:t>  arranged in rings. At the tip of leg ,there is a  retractile foot  provided with claws . Below the foot the leg has  some spiny pads to provide grip to the animal  during locomotion. Excretory pores are present on the ventral  side of  walking legs .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solidFill>
            <a:schemeClr val="accent2">
              <a:lumMod val="40000"/>
              <a:lumOff val="60000"/>
            </a:schemeClr>
          </a:solidFill>
        </p:spPr>
        <p:txBody>
          <a:bodyPr/>
          <a:lstStyle/>
          <a:p>
            <a:pPr algn="l"/>
            <a:r>
              <a:rPr lang="en-US" dirty="0" err="1" smtClean="0"/>
              <a:t>Coxal</a:t>
            </a:r>
            <a:r>
              <a:rPr lang="en-US" dirty="0" smtClean="0"/>
              <a:t> glands  also open at the base of leg. </a:t>
            </a:r>
            <a:r>
              <a:rPr lang="en-US" dirty="0" smtClean="0">
                <a:solidFill>
                  <a:srgbClr val="FF0000"/>
                </a:solidFill>
              </a:rPr>
              <a:t>Anus is at the posterior  end of the last segment</a:t>
            </a:r>
            <a:r>
              <a:rPr lang="en-US" dirty="0" smtClean="0"/>
              <a:t>. </a:t>
            </a:r>
            <a:r>
              <a:rPr lang="en-US" dirty="0" smtClean="0">
                <a:solidFill>
                  <a:srgbClr val="FF00FF"/>
                </a:solidFill>
              </a:rPr>
              <a:t>Body is covered with  </a:t>
            </a:r>
            <a:r>
              <a:rPr lang="en-US" dirty="0" err="1" smtClean="0">
                <a:solidFill>
                  <a:srgbClr val="FF00FF"/>
                </a:solidFill>
              </a:rPr>
              <a:t>chitinuous</a:t>
            </a:r>
            <a:r>
              <a:rPr lang="en-US" dirty="0" smtClean="0">
                <a:solidFill>
                  <a:srgbClr val="FF00FF"/>
                </a:solidFill>
              </a:rPr>
              <a:t>  cuticle.</a:t>
            </a:r>
            <a:r>
              <a:rPr lang="en-US" dirty="0" smtClean="0"/>
              <a:t/>
            </a:r>
            <a:br>
              <a:rPr lang="en-US" dirty="0" smtClean="0"/>
            </a:br>
            <a:r>
              <a:rPr lang="en-US" dirty="0" smtClean="0">
                <a:solidFill>
                  <a:srgbClr val="7030A0"/>
                </a:solidFill>
              </a:rPr>
              <a:t>Body cavity is </a:t>
            </a:r>
            <a:r>
              <a:rPr lang="en-US" dirty="0" err="1" smtClean="0">
                <a:solidFill>
                  <a:srgbClr val="7030A0"/>
                </a:solidFill>
              </a:rPr>
              <a:t>haemocoel</a:t>
            </a:r>
            <a:r>
              <a:rPr lang="en-US" dirty="0" smtClean="0"/>
              <a:t>. True </a:t>
            </a:r>
            <a:r>
              <a:rPr lang="en-US" dirty="0" err="1" smtClean="0"/>
              <a:t>coelom</a:t>
            </a:r>
            <a:r>
              <a:rPr lang="en-US" dirty="0" smtClean="0"/>
              <a:t> is restricted to  cavities of gonads and excretory organs.</a:t>
            </a:r>
            <a:br>
              <a:rPr lang="en-US" dirty="0" smtClean="0"/>
            </a:br>
            <a:r>
              <a:rPr lang="en-US" dirty="0" smtClean="0">
                <a:solidFill>
                  <a:srgbClr val="00B0F0"/>
                </a:solidFill>
              </a:rPr>
              <a:t>Alimentary canal is a straight tube</a:t>
            </a:r>
            <a:endParaRPr lang="en-US" dirty="0">
              <a:solidFill>
                <a:srgbClr val="00B0F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solidFill>
            <a:schemeClr val="accent2">
              <a:lumMod val="40000"/>
              <a:lumOff val="60000"/>
            </a:schemeClr>
          </a:solidFill>
        </p:spPr>
        <p:txBody>
          <a:bodyPr>
            <a:normAutofit fontScale="90000"/>
          </a:bodyPr>
          <a:lstStyle/>
          <a:p>
            <a:pPr algn="l"/>
            <a:r>
              <a:rPr lang="en-US" dirty="0" smtClean="0"/>
              <a:t> </a:t>
            </a:r>
            <a:r>
              <a:rPr lang="en-US" dirty="0" smtClean="0">
                <a:solidFill>
                  <a:srgbClr val="FF00FF"/>
                </a:solidFill>
              </a:rPr>
              <a:t>Respiration is carried by  tracheal  system. </a:t>
            </a:r>
            <a:r>
              <a:rPr lang="en-US" dirty="0" err="1" smtClean="0">
                <a:solidFill>
                  <a:srgbClr val="FF00FF"/>
                </a:solidFill>
              </a:rPr>
              <a:t>Spiricles</a:t>
            </a:r>
            <a:r>
              <a:rPr lang="en-US" dirty="0" smtClean="0">
                <a:solidFill>
                  <a:srgbClr val="FF00FF"/>
                </a:solidFill>
              </a:rPr>
              <a:t>  are  distributed  all over the body.</a:t>
            </a:r>
            <a:br>
              <a:rPr lang="en-US" dirty="0" smtClean="0">
                <a:solidFill>
                  <a:srgbClr val="FF00FF"/>
                </a:solidFill>
              </a:rPr>
            </a:br>
            <a:r>
              <a:rPr lang="en-US" dirty="0" smtClean="0">
                <a:solidFill>
                  <a:srgbClr val="FF00FF"/>
                </a:solidFill>
              </a:rPr>
              <a:t>Heart  is tubular and enclosed in a pericardial sinus</a:t>
            </a:r>
            <a:r>
              <a:rPr lang="en-US" dirty="0" smtClean="0"/>
              <a:t/>
            </a:r>
            <a:br>
              <a:rPr lang="en-US" dirty="0" smtClean="0"/>
            </a:br>
            <a:r>
              <a:rPr lang="en-US" dirty="0" smtClean="0">
                <a:solidFill>
                  <a:srgbClr val="FF0000"/>
                </a:solidFill>
              </a:rPr>
              <a:t>Excretion by </a:t>
            </a:r>
            <a:r>
              <a:rPr lang="en-US" dirty="0" err="1" smtClean="0">
                <a:solidFill>
                  <a:srgbClr val="FF0000"/>
                </a:solidFill>
              </a:rPr>
              <a:t>nephridia</a:t>
            </a:r>
            <a:r>
              <a:rPr lang="en-US" dirty="0" smtClean="0">
                <a:solidFill>
                  <a:srgbClr val="FF0000"/>
                </a:solidFill>
              </a:rPr>
              <a:t> which are  </a:t>
            </a:r>
            <a:r>
              <a:rPr lang="en-US" dirty="0" err="1" smtClean="0">
                <a:solidFill>
                  <a:srgbClr val="FF0000"/>
                </a:solidFill>
              </a:rPr>
              <a:t>segmentally</a:t>
            </a:r>
            <a:r>
              <a:rPr lang="en-US" dirty="0" smtClean="0">
                <a:solidFill>
                  <a:srgbClr val="FF0000"/>
                </a:solidFill>
              </a:rPr>
              <a:t> arranged in pairs </a:t>
            </a:r>
            <a:br>
              <a:rPr lang="en-US" dirty="0" smtClean="0">
                <a:solidFill>
                  <a:srgbClr val="FF0000"/>
                </a:solidFill>
              </a:rPr>
            </a:br>
            <a:r>
              <a:rPr lang="en-US" dirty="0">
                <a:solidFill>
                  <a:srgbClr val="FF0000"/>
                </a:solidFill>
              </a:rPr>
              <a:t> </a:t>
            </a:r>
            <a:r>
              <a:rPr lang="en-US" dirty="0" smtClean="0">
                <a:solidFill>
                  <a:srgbClr val="FF0000"/>
                </a:solidFill>
              </a:rPr>
              <a:t>Sexes are separate, in males  seminal vesicles are present in front of  vas  deferens.</a:t>
            </a:r>
            <a:endParaRPr 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202362"/>
          </a:xfrm>
          <a:solidFill>
            <a:schemeClr val="accent2">
              <a:lumMod val="40000"/>
              <a:lumOff val="60000"/>
            </a:schemeClr>
          </a:solidFill>
        </p:spPr>
        <p:txBody>
          <a:bodyPr/>
          <a:lstStyle/>
          <a:p>
            <a:pPr algn="l"/>
            <a:r>
              <a:rPr lang="en-US" dirty="0" smtClean="0"/>
              <a:t> </a:t>
            </a:r>
            <a:r>
              <a:rPr lang="en-US" dirty="0" smtClean="0">
                <a:solidFill>
                  <a:srgbClr val="0033CC"/>
                </a:solidFill>
              </a:rPr>
              <a:t>Fertilization is internal. Most of  the species are  viviparous.</a:t>
            </a:r>
            <a:r>
              <a:rPr lang="en-US" dirty="0" smtClean="0"/>
              <a:t/>
            </a:r>
            <a:br>
              <a:rPr lang="en-US" dirty="0" smtClean="0"/>
            </a:br>
            <a:r>
              <a:rPr lang="en-US" dirty="0" smtClean="0">
                <a:solidFill>
                  <a:srgbClr val="FF0000"/>
                </a:solidFill>
              </a:rPr>
              <a:t>Affinities:</a:t>
            </a:r>
            <a:r>
              <a:rPr lang="en-US" dirty="0" smtClean="0"/>
              <a:t> </a:t>
            </a:r>
            <a:r>
              <a:rPr lang="en-US" dirty="0" err="1" smtClean="0">
                <a:solidFill>
                  <a:srgbClr val="7030A0"/>
                </a:solidFill>
              </a:rPr>
              <a:t>Peripatus</a:t>
            </a:r>
            <a:r>
              <a:rPr lang="en-US" dirty="0" smtClean="0">
                <a:solidFill>
                  <a:srgbClr val="7030A0"/>
                </a:solidFill>
              </a:rPr>
              <a:t> has been </a:t>
            </a:r>
            <a:r>
              <a:rPr lang="en-US" dirty="0" err="1" smtClean="0">
                <a:solidFill>
                  <a:srgbClr val="7030A0"/>
                </a:solidFill>
              </a:rPr>
              <a:t>existance</a:t>
            </a:r>
            <a:r>
              <a:rPr lang="en-US" dirty="0" smtClean="0">
                <a:solidFill>
                  <a:srgbClr val="7030A0"/>
                </a:solidFill>
              </a:rPr>
              <a:t> since the </a:t>
            </a:r>
            <a:r>
              <a:rPr lang="en-US" dirty="0" err="1" smtClean="0">
                <a:solidFill>
                  <a:srgbClr val="7030A0"/>
                </a:solidFill>
              </a:rPr>
              <a:t>cambrian</a:t>
            </a:r>
            <a:r>
              <a:rPr lang="en-US" dirty="0" smtClean="0">
                <a:solidFill>
                  <a:srgbClr val="7030A0"/>
                </a:solidFill>
              </a:rPr>
              <a:t> period without  any change in the animal i.e.  </a:t>
            </a:r>
            <a:r>
              <a:rPr lang="en-US" dirty="0" smtClean="0">
                <a:solidFill>
                  <a:srgbClr val="FF0000"/>
                </a:solidFill>
              </a:rPr>
              <a:t>Living  fossil</a:t>
            </a:r>
            <a:r>
              <a:rPr lang="en-US" dirty="0" smtClean="0">
                <a:solidFill>
                  <a:srgbClr val="7030A0"/>
                </a:solidFill>
              </a:rPr>
              <a:t>, exhibits  </a:t>
            </a:r>
            <a:r>
              <a:rPr lang="en-US" dirty="0" err="1" smtClean="0">
                <a:solidFill>
                  <a:srgbClr val="FF00FF"/>
                </a:solidFill>
              </a:rPr>
              <a:t>diocontinuous</a:t>
            </a:r>
            <a:r>
              <a:rPr lang="en-US" dirty="0" smtClean="0">
                <a:solidFill>
                  <a:srgbClr val="FF00FF"/>
                </a:solidFill>
              </a:rPr>
              <a:t> distribution</a:t>
            </a:r>
            <a:endParaRPr lang="en-US" dirty="0">
              <a:solidFill>
                <a:srgbClr val="FF00FF"/>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495</Words>
  <Application>Microsoft Office PowerPoint</Application>
  <PresentationFormat>On-screen Show (4:3)</PresentationFormat>
  <Paragraphs>23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Peripatus-  Structure  small, caterpillar like creature, terrestrial,noctural, live  under stones,  logs of trees in forest &amp;  usually near water,  dark grey or brown in colour , feeds on insects with the help of  mucous secreted by  adhesive  glands of oral  papillae, body  is soft  &amp; cylindrical  ,bilateral symmetrical,  </vt:lpstr>
      <vt:lpstr> indistinct  segmentation, numerous  superficial ring like annuli are present  on the skin  which  give  wrinkled  nature  to the body  body is divided into  Head &amp; trunk Head : anterior part called  prostomium, it bears  a pair of eyes, a pair of antennae, a pair of mandibles &amp; a pair of oral papillae</vt:lpstr>
      <vt:lpstr> Antennae: representing  Ist pair of appendages , provided with numerous  spiny rings,  also have tubericles provided with  chitinous spines.  Tactile in function and chief sense organs.  Mandibles:  2nd pair of appendages, claw like  chitinous jaws  located deep inside the mouth, Each jaw is a small  muscular  structure  having two sharp</vt:lpstr>
      <vt:lpstr>cutting blades. A chitinous rod called  apodeme is secreted from the base of  mandibles to which  muscles are attached. Salivary glands open behind the  mandibles through salivary  openings Oral papillae: 3rd  pair of  appendages, short, stumpy structures  provided with tubericles, situated at the side of head. A slime gland opens at the</vt:lpstr>
      <vt:lpstr>terminal  end of each  papilla. Sensory in function. Behind oral papilae mouth is situated on the ventral side.  Roof of the anterior end of the  mouth is thickened to form tongue covered with  chitinous teeth Trunk: skin of trunk  is thrown into wrinkles or annuli. Conical tubericles are present on the skin. It bears 14- 43 pairs of  segmentally arranged  </vt:lpstr>
      <vt:lpstr>appendages called  walking legs. Each leg is hollow and cone shaped and provided with tubericles  arranged in rings. At the tip of leg ,there is a  retractile foot  provided with claws . Below the foot the leg has  some spiny pads to provide grip to the animal  during locomotion. Excretory pores are present on the ventral  side of  walking legs . </vt:lpstr>
      <vt:lpstr>Coxal glands  also open at the base of leg. Anus is at the posterior  end of the last segment. Body is covered with  chitinuous  cuticle. Body cavity is haemocoel. True coelom is restricted to  cavities of gonads and excretory organs. Alimentary canal is a straight tube</vt:lpstr>
      <vt:lpstr> Respiration is carried by  tracheal  system. Spiricles  are  distributed  all over the body. Heart  is tubular and enclosed in a pericardial sinus Excretion by nephridia which are  segmentally arranged in pairs   Sexes are separate, in males  seminal vesicles are present in front of  vas  deferens.</vt:lpstr>
      <vt:lpstr> Fertilization is internal. Most of  the species are  viviparous. Affinities: Peripatus has been existance since the cambrian period without  any change in the animal i.e.  Living  fossil, exhibits  diocontinuous distribution</vt:lpstr>
      <vt:lpstr>Slide 10</vt:lpstr>
      <vt:lpstr>Slide 11</vt:lpstr>
      <vt:lpstr>Slide 12</vt:lpstr>
      <vt:lpstr>Slide 13</vt:lpstr>
      <vt:lpstr> History: first discovered by Guilding in 1825. He thought  it was  to be a  Mollusc  because  of its soft body and sluggish movement. Mosley in 1874  observed the tracheal system  and considered them as Arthropods. Peripatus has both Annelidan as  well as  Arthropodan  characters  besides some special characters, So  Onychophora  has been  described as</vt:lpstr>
      <vt:lpstr>“missing link” between the two phyla. Earlier this phylum  was considered as subphylum in Arthropoda. But now it is treated as a separate phylum .</vt:lpstr>
      <vt:lpstr>Annelidan characters: 1. Body is worm like  2. External segmentation  does not  correspond with the internal segmentation of the body as in Hirudinia 3.Homonomous type of segmentation is present in both phyla,it means all segments are alike 4. Body wall is dermo-muscularin both phyla</vt:lpstr>
      <vt:lpstr>5. Cuticle is thin and flexible secreted by epidermis. It is not in the form of plates  which show articulation as in arthropoda. 6.  Legs of peripatus resemble that of parapodia of  annelida in their structure. They are hallow,stumpy and unjointed structures. 7. True head is absent </vt:lpstr>
      <vt:lpstr>8. Presence of paired nephridia in almost  every segment of  the body 9. Eyes are simple 10.  Muscles of the body are unstriated type. 11. Slime glands and coxal glands  correspond to similar type of glands of Chaetopoda 12. Reproductive tracts are ciliated </vt:lpstr>
      <vt:lpstr>Arthropodan characters: 1. Body is like that of a caterpillar 2. The cuticle is chitinous 3. appendages are provided with claws  like Chilopods 4.Presence of one pair of antennae  which are jointed 5.Presence of one pair of  mandibles  which are provided with striped muscles </vt:lpstr>
      <vt:lpstr>6. Locomotion is with  the help of legs which have muscles &amp; claws. 7. Body cavity is haemocoel. Blood is colourless as in arthropods 8. Coelom is limited to  nephridia and gonoducts 9. Jaws are modified appendages 10. Dorsal tubular heart enclosed in pericardial sinus</vt:lpstr>
      <vt:lpstr>11. Respiration by  tracheal tubes  12. Presence of salivary glands 13. Presence of coxal glands as in arthropods 14. Brain is typical arthropodan type 15. Development is similar to that of arthropods.</vt:lpstr>
      <vt:lpstr> Differences with arthropods: 1.Trachea are not arranged like that of arthropods. In many  Onychophores each segment  has many  permanently opened spiracles 2. Formation of skin is not like that of arthropods 3.  two ventral nerve cords are widely separated from each other and also connected woth each other by</vt:lpstr>
      <vt:lpstr>transverse  commissures unlike arthropods 4.  structure of eye is less  complicated Relation with Mollusca: 1.  Body is soft like that of  a snail 2.ladder like nervous system resembles that of Chiton because of these resemblances Onychophora included under mollusca in the early days</vt:lpstr>
      <vt:lpstr>Special characters: 1. body is thrown into wrinkles but not externally segmented.some considered these wrinkles as annuli. 2. though cephalisation is not  clear,  the  head can be differentiated and so cephalisation is in mid way  between annelids &amp; arthropods 3. movement of jaws is in antero- posterior direction  which is not seen in other groups</vt:lpstr>
      <vt:lpstr>4. Skin of Onychophora is velvety and is provided  with a number of  tubericles. 5. Though tracheal respiration ispresent  the spiracles are irregularly distributed on the body surface 6.two ventral nerve cords are widely separated without ganglia.</vt:lpstr>
      <vt:lpstr>They are connected with trasverse commisures and resemble that of  Platyhelminthes 7. Eyes are not  as complicated as that of  arthropods 8. in Peripatus testes open into vas efferentia. They open into seminal vesicle  which lead to vas deferentia .It is a unique feature. 9. Most of them are viviparous</vt:lpstr>
      <vt:lpstr> The Onychophores have both annelidan and arthropodan characters and also some  unique characters. They can  neither be included in Annelida nor included in Arthropoda. The common features of Onychophora with annelids and arthropods do not have any  phylogenetic importance. Hence Onychophora has been given a separate phylum status  along with Annelida &amp; Arthropoda.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Peripatus- </dc:title>
  <dc:creator>Zoology</dc:creator>
  <cp:lastModifiedBy>Zoology</cp:lastModifiedBy>
  <cp:revision>70</cp:revision>
  <dcterms:created xsi:type="dcterms:W3CDTF">2015-07-20T07:32:50Z</dcterms:created>
  <dcterms:modified xsi:type="dcterms:W3CDTF">2015-07-21T08:48:53Z</dcterms:modified>
</cp:coreProperties>
</file>