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7" r:id="rId2"/>
    <p:sldId id="258" r:id="rId3"/>
    <p:sldId id="259" r:id="rId4"/>
    <p:sldId id="262" r:id="rId5"/>
    <p:sldId id="261" r:id="rId6"/>
    <p:sldId id="265" r:id="rId7"/>
    <p:sldId id="266" r:id="rId8"/>
    <p:sldId id="267" r:id="rId9"/>
    <p:sldId id="277" r:id="rId10"/>
    <p:sldId id="268" r:id="rId11"/>
    <p:sldId id="269" r:id="rId12"/>
    <p:sldId id="271" r:id="rId13"/>
    <p:sldId id="272" r:id="rId14"/>
    <p:sldId id="274" r:id="rId15"/>
    <p:sldId id="281" r:id="rId16"/>
    <p:sldId id="282" r:id="rId17"/>
    <p:sldId id="283" r:id="rId18"/>
    <p:sldId id="284" r:id="rId19"/>
    <p:sldId id="285" r:id="rId20"/>
    <p:sldId id="286" r:id="rId21"/>
    <p:sldId id="287" r:id="rId22"/>
    <p:sldId id="288" r:id="rId23"/>
    <p:sldId id="289" r:id="rId24"/>
    <p:sldId id="290" r:id="rId25"/>
    <p:sldId id="291" r:id="rId26"/>
    <p:sldId id="319" r:id="rId27"/>
    <p:sldId id="320" r:id="rId28"/>
    <p:sldId id="292" r:id="rId29"/>
    <p:sldId id="306" r:id="rId30"/>
    <p:sldId id="307" r:id="rId31"/>
    <p:sldId id="308" r:id="rId32"/>
    <p:sldId id="309" r:id="rId33"/>
    <p:sldId id="310" r:id="rId34"/>
    <p:sldId id="321" r:id="rId35"/>
    <p:sldId id="322" r:id="rId36"/>
    <p:sldId id="323" r:id="rId37"/>
    <p:sldId id="324" r:id="rId38"/>
    <p:sldId id="299" r:id="rId39"/>
    <p:sldId id="325" r:id="rId40"/>
    <p:sldId id="326" r:id="rId41"/>
    <p:sldId id="327" r:id="rId42"/>
    <p:sldId id="328" r:id="rId43"/>
    <p:sldId id="311" r:id="rId44"/>
    <p:sldId id="312" r:id="rId45"/>
    <p:sldId id="301" r:id="rId46"/>
    <p:sldId id="313" r:id="rId47"/>
    <p:sldId id="329" r:id="rId48"/>
    <p:sldId id="330" r:id="rId49"/>
    <p:sldId id="293" r:id="rId50"/>
    <p:sldId id="331" r:id="rId51"/>
    <p:sldId id="332" r:id="rId52"/>
    <p:sldId id="333" r:id="rId53"/>
    <p:sldId id="334" r:id="rId54"/>
    <p:sldId id="335" r:id="rId55"/>
    <p:sldId id="347" r:id="rId56"/>
    <p:sldId id="314" r:id="rId57"/>
    <p:sldId id="315" r:id="rId58"/>
    <p:sldId id="300" r:id="rId59"/>
    <p:sldId id="304" r:id="rId60"/>
    <p:sldId id="336" r:id="rId61"/>
    <p:sldId id="337" r:id="rId62"/>
    <p:sldId id="338" r:id="rId63"/>
    <p:sldId id="339" r:id="rId64"/>
    <p:sldId id="340" r:id="rId65"/>
    <p:sldId id="341" r:id="rId66"/>
    <p:sldId id="296" r:id="rId67"/>
    <p:sldId id="303" r:id="rId68"/>
    <p:sldId id="302" r:id="rId69"/>
    <p:sldId id="297" r:id="rId70"/>
    <p:sldId id="298" r:id="rId71"/>
    <p:sldId id="318" r:id="rId72"/>
    <p:sldId id="316" r:id="rId73"/>
    <p:sldId id="317" r:id="rId74"/>
    <p:sldId id="342" r:id="rId75"/>
    <p:sldId id="343" r:id="rId76"/>
    <p:sldId id="344" r:id="rId77"/>
    <p:sldId id="345" r:id="rId78"/>
    <p:sldId id="346" r:id="rId79"/>
    <p:sldId id="305"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0099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F3337-A86A-4789-8CA9-309411C6AA87}" type="datetimeFigureOut">
              <a:rPr lang="en-US" smtClean="0"/>
              <a:pPr/>
              <a:t>7/29/2015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13F71-0AB5-4BC3-95D2-0BD076923E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Chelone</a:t>
            </a:r>
            <a:r>
              <a:rPr lang="en-US" dirty="0" smtClean="0"/>
              <a:t> </a:t>
            </a:r>
            <a:r>
              <a:rPr lang="en-US" dirty="0" err="1" smtClean="0"/>
              <a:t>mydas</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29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Enhydrina</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75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Python</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76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Typhlops</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77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Eryx</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Dermochelis</a:t>
            </a:r>
            <a:endParaRPr lang="en-US" i="1"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Caiman</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Calotes</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 </a:t>
            </a:r>
            <a:r>
              <a:rPr lang="en-US" sz="1200" baseline="0" dirty="0" err="1" smtClean="0"/>
              <a:t>Varanus</a:t>
            </a:r>
            <a:endParaRPr lang="en-US" sz="1200"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Mabuya</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Barkudia</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62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Naja</a:t>
            </a:r>
            <a:r>
              <a:rPr lang="en-US" dirty="0" smtClean="0"/>
              <a:t>  </a:t>
            </a:r>
            <a:r>
              <a:rPr lang="en-US" dirty="0" err="1" smtClean="0"/>
              <a:t>naja</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65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Hydrophis</a:t>
            </a:r>
            <a:endParaRPr lang="en-US" dirty="0"/>
          </a:p>
        </p:txBody>
      </p:sp>
      <p:sp>
        <p:nvSpPr>
          <p:cNvPr id="4" name="Slide Number Placeholder 3"/>
          <p:cNvSpPr>
            <a:spLocks noGrp="1"/>
          </p:cNvSpPr>
          <p:nvPr>
            <p:ph type="sldNum" sz="quarter" idx="10"/>
          </p:nvPr>
        </p:nvSpPr>
        <p:spPr/>
        <p:txBody>
          <a:bodyPr/>
          <a:lstStyle/>
          <a:p>
            <a:fld id="{70613F71-0AB5-4BC3-95D2-0BD076923E7B}" type="slidenum">
              <a:rPr lang="en-US" smtClean="0"/>
              <a:pPr/>
              <a:t>74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D4F3F2-4073-426E-81DD-46A0DDCDB0D1}"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4F3F2-4073-426E-81DD-46A0DDCDB0D1}"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4F3F2-4073-426E-81DD-46A0DDCDB0D1}"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4F3F2-4073-426E-81DD-46A0DDCDB0D1}"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4F3F2-4073-426E-81DD-46A0DDCDB0D1}"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D4F3F2-4073-426E-81DD-46A0DDCDB0D1}"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D4F3F2-4073-426E-81DD-46A0DDCDB0D1}" type="datetimeFigureOut">
              <a:rPr lang="en-US" smtClean="0"/>
              <a:pPr/>
              <a:t>7/29/2015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D4F3F2-4073-426E-81DD-46A0DDCDB0D1}" type="datetimeFigureOut">
              <a:rPr lang="en-US" smtClean="0"/>
              <a:pPr/>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4F3F2-4073-426E-81DD-46A0DDCDB0D1}" type="datetimeFigureOut">
              <a:rPr lang="en-US" smtClean="0"/>
              <a:pPr/>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4F3F2-4073-426E-81DD-46A0DDCDB0D1}"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4F3F2-4073-426E-81DD-46A0DDCDB0D1}"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1C6D-7E08-4721-85DF-3CD7F373AB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4F3F2-4073-426E-81DD-46A0DDCDB0D1}" type="datetimeFigureOut">
              <a:rPr lang="en-US" smtClean="0"/>
              <a:pPr/>
              <a:t>7/29/2015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01C6D-7E08-4721-85DF-3CD7F373AB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biolib.cz/en/image/id107848/"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arkive.org/king-cobra/ophiophagus-hannah/image-G54376.html"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QJ859q0qKYmbIpDSoMjKIo8QOR_mYKz6UpeZyDvIfXcNzubO4JcA"/>
          <p:cNvPicPr>
            <a:picLocks noChangeAspect="1" noChangeArrowheads="1"/>
          </p:cNvPicPr>
          <p:nvPr/>
        </p:nvPicPr>
        <p:blipFill>
          <a:blip r:embed="rId2" cstate="print"/>
          <a:srcRect/>
          <a:stretch>
            <a:fillRect/>
          </a:stretch>
        </p:blipFill>
        <p:spPr bwMode="auto">
          <a:xfrm>
            <a:off x="609600" y="228600"/>
            <a:ext cx="7848600" cy="6019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b="1" dirty="0"/>
              <a:t>Himalayan Pit Viper (</a:t>
            </a:r>
            <a:r>
              <a:rPr lang="en-US" sz="2400" i="1" dirty="0" err="1"/>
              <a:t>Gloydius</a:t>
            </a:r>
            <a:r>
              <a:rPr lang="en-US" sz="2400" i="1" dirty="0"/>
              <a:t> </a:t>
            </a:r>
            <a:r>
              <a:rPr lang="en-US" sz="2400" i="1" dirty="0" err="1"/>
              <a:t>himalayanus</a:t>
            </a:r>
            <a:r>
              <a:rPr lang="en-US" sz="2400" b="1" dirty="0"/>
              <a:t>)</a:t>
            </a:r>
            <a:br>
              <a:rPr lang="en-US" sz="2400" b="1" dirty="0"/>
            </a:br>
            <a:r>
              <a:rPr lang="en-US" sz="2400" b="1" dirty="0"/>
              <a:t>Photo Credit:</a:t>
            </a:r>
            <a:r>
              <a:rPr lang="en-US" sz="2400" dirty="0"/>
              <a:t> F. </a:t>
            </a:r>
            <a:r>
              <a:rPr lang="en-US" sz="2400" dirty="0" err="1"/>
              <a:t>Tillack</a:t>
            </a:r>
            <a:endParaRPr lang="en-US" sz="2400" dirty="0"/>
          </a:p>
        </p:txBody>
      </p:sp>
      <p:pic>
        <p:nvPicPr>
          <p:cNvPr id="27650" name="Picture 2" descr="http://www.wildlifeofpakistan.com/ReptilesofPakistan/himalyanpitviper.jpg"/>
          <p:cNvPicPr>
            <a:picLocks noChangeAspect="1" noChangeArrowheads="1"/>
          </p:cNvPicPr>
          <p:nvPr/>
        </p:nvPicPr>
        <p:blipFill>
          <a:blip r:embed="rId2" cstate="print"/>
          <a:srcRect/>
          <a:stretch>
            <a:fillRect/>
          </a:stretch>
        </p:blipFill>
        <p:spPr bwMode="auto">
          <a:xfrm>
            <a:off x="1066800" y="1447800"/>
            <a:ext cx="7086600" cy="4953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Hydrophis</a:t>
            </a:r>
            <a:r>
              <a:rPr lang="en-US" i="1" dirty="0" smtClean="0"/>
              <a:t>-sea snake</a:t>
            </a:r>
            <a:endParaRPr lang="en-US" i="1" dirty="0"/>
          </a:p>
        </p:txBody>
      </p:sp>
      <p:pic>
        <p:nvPicPr>
          <p:cNvPr id="29698" name="Picture 2" descr="http://www.floranimal.ru/pages/animal/l/4516.jpg"/>
          <p:cNvPicPr>
            <a:picLocks noChangeAspect="1" noChangeArrowheads="1"/>
          </p:cNvPicPr>
          <p:nvPr/>
        </p:nvPicPr>
        <p:blipFill>
          <a:blip r:embed="rId2" cstate="print"/>
          <a:srcRect/>
          <a:stretch>
            <a:fillRect/>
          </a:stretch>
        </p:blipFill>
        <p:spPr bwMode="auto">
          <a:xfrm>
            <a:off x="1143000" y="1676400"/>
            <a:ext cx="7315200" cy="4648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Coral snake</a:t>
            </a:r>
            <a:endParaRPr lang="en-US" dirty="0"/>
          </a:p>
        </p:txBody>
      </p:sp>
      <p:pic>
        <p:nvPicPr>
          <p:cNvPr id="31746" name="Picture 2" descr="coral-snake.jpg"/>
          <p:cNvPicPr>
            <a:picLocks noChangeAspect="1" noChangeArrowheads="1"/>
          </p:cNvPicPr>
          <p:nvPr/>
        </p:nvPicPr>
        <p:blipFill>
          <a:blip r:embed="rId2" cstate="print"/>
          <a:srcRect/>
          <a:stretch>
            <a:fillRect/>
          </a:stretch>
        </p:blipFill>
        <p:spPr bwMode="auto">
          <a:xfrm>
            <a:off x="1066800" y="2209800"/>
            <a:ext cx="6705600" cy="3810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descr="http://media4.picsearch.com/is?hHQI0GkTyRcPn6PTxFKwAJxq3sNdiGjWxfElIbT1SqQ"/>
          <p:cNvPicPr>
            <a:picLocks noChangeAspect="1" noChangeArrowheads="1"/>
          </p:cNvPicPr>
          <p:nvPr/>
        </p:nvPicPr>
        <p:blipFill>
          <a:blip r:embed="rId2" cstate="print"/>
          <a:srcRect/>
          <a:stretch>
            <a:fillRect/>
          </a:stretch>
        </p:blipFill>
        <p:spPr bwMode="auto">
          <a:xfrm>
            <a:off x="1295400" y="1905000"/>
            <a:ext cx="6096000" cy="3810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Echis</a:t>
            </a:r>
            <a:r>
              <a:rPr lang="en-US" dirty="0" smtClean="0"/>
              <a:t> </a:t>
            </a:r>
            <a:r>
              <a:rPr lang="en-US" dirty="0" err="1" smtClean="0"/>
              <a:t>carinata</a:t>
            </a:r>
            <a:endParaRPr lang="en-US" dirty="0"/>
          </a:p>
        </p:txBody>
      </p:sp>
      <p:pic>
        <p:nvPicPr>
          <p:cNvPr id="35842" name="Picture 2" descr=": Echis carinata; Sawscale Viper"/>
          <p:cNvPicPr>
            <a:picLocks noChangeAspect="1" noChangeArrowheads="1"/>
          </p:cNvPicPr>
          <p:nvPr/>
        </p:nvPicPr>
        <p:blipFill>
          <a:blip r:embed="rId2" cstate="print"/>
          <a:srcRect/>
          <a:stretch>
            <a:fillRect/>
          </a:stretch>
        </p:blipFill>
        <p:spPr bwMode="auto">
          <a:xfrm>
            <a:off x="609600" y="1828800"/>
            <a:ext cx="7620000" cy="4648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92D050"/>
          </a:solidFill>
        </p:spPr>
        <p:txBody>
          <a:bodyPr>
            <a:normAutofit/>
          </a:bodyPr>
          <a:lstStyle/>
          <a:p>
            <a:pPr algn="l"/>
            <a:r>
              <a:rPr lang="en-US" dirty="0" smtClean="0">
                <a:latin typeface="Times New Roman" pitchFamily="18" charset="0"/>
                <a:cs typeface="Times New Roman" pitchFamily="18" charset="0"/>
              </a:rPr>
              <a:t>                      REPTILIA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Reptiles are </a:t>
            </a:r>
            <a:r>
              <a:rPr lang="en-US" b="1" dirty="0" err="1" smtClean="0">
                <a:latin typeface="Times New Roman" pitchFamily="18" charset="0"/>
                <a:cs typeface="Times New Roman" pitchFamily="18" charset="0"/>
              </a:rPr>
              <a:t>ectothermic</a:t>
            </a:r>
            <a:r>
              <a:rPr lang="en-US" b="1" dirty="0" smtClean="0">
                <a:latin typeface="Times New Roman" pitchFamily="18" charset="0"/>
                <a:cs typeface="Times New Roman" pitchFamily="18" charset="0"/>
              </a:rPr>
              <a:t>-cold blooded </a:t>
            </a:r>
            <a:r>
              <a:rPr lang="en-US" dirty="0" smtClean="0">
                <a:latin typeface="Times New Roman" pitchFamily="18" charset="0"/>
                <a:cs typeface="Times New Roman" pitchFamily="18" charset="0"/>
              </a:rPr>
              <a:t>amniotes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They originated  from </a:t>
            </a:r>
            <a:r>
              <a:rPr lang="en-US" b="1" dirty="0" err="1" smtClean="0">
                <a:latin typeface="Times New Roman" pitchFamily="18" charset="0"/>
                <a:cs typeface="Times New Roman" pitchFamily="18" charset="0"/>
              </a:rPr>
              <a:t>labyrinthodont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amphibians  gave rise to reptiles during the </a:t>
            </a:r>
            <a:r>
              <a:rPr lang="en-US" b="1" dirty="0" smtClean="0">
                <a:latin typeface="Times New Roman" pitchFamily="18" charset="0"/>
                <a:cs typeface="Times New Roman" pitchFamily="18" charset="0"/>
              </a:rPr>
              <a:t>carboniferous period.</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Mesozoic era </a:t>
            </a:r>
            <a:r>
              <a:rPr lang="en-US" dirty="0" smtClean="0">
                <a:solidFill>
                  <a:srgbClr val="FF0000"/>
                </a:solidFill>
                <a:latin typeface="Times New Roman" pitchFamily="18" charset="0"/>
                <a:cs typeface="Times New Roman" pitchFamily="18" charset="0"/>
              </a:rPr>
              <a:t>– Golden age of Reptiles </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 </a:t>
            </a:r>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5897562"/>
          </a:xfrm>
          <a:solidFill>
            <a:schemeClr val="accent5">
              <a:lumMod val="40000"/>
              <a:lumOff val="60000"/>
            </a:schemeClr>
          </a:solidFill>
        </p:spPr>
        <p:txBody>
          <a:bodyPr>
            <a:normAutofit fontScale="90000"/>
          </a:bodyPr>
          <a:lstStyle/>
          <a:p>
            <a:pPr algn="l"/>
            <a:r>
              <a:rPr lang="en-US" dirty="0" smtClean="0">
                <a:latin typeface="Times New Roman" pitchFamily="18" charset="0"/>
                <a:cs typeface="Times New Roman" pitchFamily="18" charset="0"/>
              </a:rPr>
              <a:t>Reptiles lay </a:t>
            </a:r>
            <a:r>
              <a:rPr lang="en-US" b="1" dirty="0" err="1" smtClean="0">
                <a:latin typeface="Times New Roman" pitchFamily="18" charset="0"/>
                <a:cs typeface="Times New Roman" pitchFamily="18" charset="0"/>
              </a:rPr>
              <a:t>cledoic</a:t>
            </a:r>
            <a:r>
              <a:rPr lang="en-US" b="1" dirty="0" smtClean="0">
                <a:latin typeface="Times New Roman" pitchFamily="18" charset="0"/>
                <a:cs typeface="Times New Roman" pitchFamily="18" charset="0"/>
              </a:rPr>
              <a:t> eggs-</a:t>
            </a:r>
            <a:r>
              <a:rPr lang="en-US" dirty="0" smtClean="0">
                <a:latin typeface="Times New Roman" pitchFamily="18" charset="0"/>
                <a:cs typeface="Times New Roman" pitchFamily="18" charset="0"/>
              </a:rPr>
              <a:t>(covered by calcareous shell-to allow the passage of air to provide oxygen) on land with </a:t>
            </a:r>
            <a:r>
              <a:rPr lang="en-US" b="1" dirty="0" smtClean="0">
                <a:latin typeface="Times New Roman" pitchFamily="18" charset="0"/>
                <a:cs typeface="Times New Roman" pitchFamily="18" charset="0"/>
              </a:rPr>
              <a:t>extra embryonic membranes</a:t>
            </a:r>
            <a:r>
              <a:rPr lang="en-US" dirty="0" smtClean="0">
                <a:latin typeface="Times New Roman" pitchFamily="18" charset="0"/>
                <a:cs typeface="Times New Roman" pitchFamily="18" charset="0"/>
              </a:rPr>
              <a:t> namely </a:t>
            </a:r>
            <a:r>
              <a:rPr lang="en-US" b="1" dirty="0" smtClean="0">
                <a:latin typeface="Times New Roman" pitchFamily="18" charset="0"/>
                <a:cs typeface="Times New Roman" pitchFamily="18" charset="0"/>
              </a:rPr>
              <a:t>amnion, </a:t>
            </a:r>
            <a:r>
              <a:rPr lang="en-US" b="1" dirty="0" err="1" smtClean="0">
                <a:latin typeface="Times New Roman" pitchFamily="18" charset="0"/>
                <a:cs typeface="Times New Roman" pitchFamily="18" charset="0"/>
              </a:rPr>
              <a:t>allantois,chorion</a:t>
            </a:r>
            <a:r>
              <a:rPr lang="en-US" b="1" dirty="0" smtClean="0">
                <a:latin typeface="Times New Roman" pitchFamily="18" charset="0"/>
                <a:cs typeface="Times New Roman" pitchFamily="18" charset="0"/>
              </a:rPr>
              <a:t> &amp; yolk sac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extra embryonic membranes </a:t>
            </a:r>
            <a:r>
              <a:rPr lang="en-US" dirty="0" smtClean="0">
                <a:latin typeface="Times New Roman" pitchFamily="18" charset="0"/>
                <a:cs typeface="Times New Roman" pitchFamily="18" charset="0"/>
              </a:rPr>
              <a:t>make the egg an independent` life support system’</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amniotic egg</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solidFill>
            <a:schemeClr val="accent3">
              <a:lumMod val="60000"/>
              <a:lumOff val="40000"/>
            </a:schemeClr>
          </a:solidFill>
        </p:spPr>
        <p:txBody>
          <a:bodyPr>
            <a:normAutofit fontScale="90000"/>
          </a:bodyPr>
          <a:lstStyle/>
          <a:p>
            <a:pPr algn="l"/>
            <a:r>
              <a:rPr lang="en-US" b="1" dirty="0" smtClean="0">
                <a:latin typeface="Times New Roman" pitchFamily="18" charset="0"/>
                <a:cs typeface="Times New Roman" pitchFamily="18" charset="0"/>
              </a:rPr>
              <a:t>Key adaptations that led to the success of </a:t>
            </a:r>
            <a:r>
              <a:rPr lang="en-US" dirty="0" smtClean="0">
                <a:latin typeface="Times New Roman" pitchFamily="18" charset="0"/>
                <a:cs typeface="Times New Roman" pitchFamily="18" charset="0"/>
              </a:rPr>
              <a:t>Reptiles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1.cledoic eggs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2.The evolution of `dry scaly skin’ to prevent water loss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3.Two pairs of </a:t>
            </a:r>
            <a:r>
              <a:rPr lang="en-US" dirty="0" err="1" smtClean="0">
                <a:latin typeface="Times New Roman" pitchFamily="18" charset="0"/>
                <a:cs typeface="Times New Roman" pitchFamily="18" charset="0"/>
              </a:rPr>
              <a:t>pentadactyl</a:t>
            </a:r>
            <a:r>
              <a:rPr lang="en-US" dirty="0" smtClean="0">
                <a:latin typeface="Times New Roman" pitchFamily="18" charset="0"/>
                <a:cs typeface="Times New Roman" pitchFamily="18" charset="0"/>
              </a:rPr>
              <a:t> limbs with clawed digits for moving on land</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4.Pulmonary breathing &amp;</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5.Internal fertilization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a:solidFill>
            <a:schemeClr val="accent3">
              <a:lumMod val="60000"/>
              <a:lumOff val="40000"/>
            </a:schemeClr>
          </a:solidFill>
        </p:spPr>
        <p:txBody>
          <a:bodyPr>
            <a:normAutofit/>
          </a:bodyPr>
          <a:lstStyle/>
          <a:p>
            <a:pPr algn="l"/>
            <a:r>
              <a:rPr lang="en-US" dirty="0" smtClean="0">
                <a:latin typeface="Times New Roman" pitchFamily="18" charset="0"/>
                <a:cs typeface="Times New Roman" pitchFamily="18" charset="0"/>
              </a:rPr>
              <a:t>Class REPTILIA includes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extinct dinosaurs</a:t>
            </a:r>
            <a:r>
              <a:rPr lang="en-US" dirty="0" smtClean="0">
                <a:latin typeface="Times New Roman" pitchFamily="18" charset="0"/>
                <a:cs typeface="Times New Roman" pitchFamily="18" charset="0"/>
              </a:rPr>
              <a:t>(terrible lizards) &amp;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the extant </a:t>
            </a:r>
            <a:r>
              <a:rPr lang="en-US" dirty="0" err="1" smtClean="0">
                <a:solidFill>
                  <a:srgbClr val="FF0000"/>
                </a:solidFill>
                <a:latin typeface="Times New Roman" pitchFamily="18" charset="0"/>
                <a:cs typeface="Times New Roman" pitchFamily="18" charset="0"/>
              </a:rPr>
              <a:t>chelonians,crocodilians,snakes</a:t>
            </a:r>
            <a:r>
              <a:rPr lang="en-US" dirty="0" smtClean="0">
                <a:solidFill>
                  <a:srgbClr val="FF0000"/>
                </a:solidFill>
                <a:latin typeface="Times New Roman" pitchFamily="18" charset="0"/>
                <a:cs typeface="Times New Roman" pitchFamily="18" charset="0"/>
              </a:rPr>
              <a:t>,</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lizards &amp; </a:t>
            </a:r>
            <a:r>
              <a:rPr lang="en-US" dirty="0" err="1" smtClean="0">
                <a:solidFill>
                  <a:srgbClr val="FF0000"/>
                </a:solidFill>
                <a:latin typeface="Times New Roman" pitchFamily="18" charset="0"/>
                <a:cs typeface="Times New Roman" pitchFamily="18" charset="0"/>
              </a:rPr>
              <a:t>sphenodon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Herpetology</a:t>
            </a:r>
            <a:r>
              <a:rPr lang="en-US" dirty="0" smtClean="0">
                <a:latin typeface="Times New Roman" pitchFamily="18" charset="0"/>
                <a:cs typeface="Times New Roman" pitchFamily="18" charset="0"/>
              </a:rPr>
              <a:t>-The study of </a:t>
            </a:r>
            <a:r>
              <a:rPr lang="en-US" dirty="0" err="1" smtClean="0">
                <a:latin typeface="Times New Roman" pitchFamily="18" charset="0"/>
                <a:cs typeface="Times New Roman" pitchFamily="18" charset="0"/>
              </a:rPr>
              <a:t>poikilothermic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tetrapods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solidFill>
            <a:schemeClr val="accent3">
              <a:lumMod val="40000"/>
              <a:lumOff val="60000"/>
            </a:schemeClr>
          </a:solidFill>
        </p:spPr>
        <p:txBody>
          <a:bodyPr>
            <a:normAutofit fontScale="90000"/>
          </a:bodyPr>
          <a:lstStyle/>
          <a:p>
            <a:pPr algn="l"/>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General characters</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solidFill>
                  <a:srgbClr val="FF33CC"/>
                </a:solidFill>
                <a:latin typeface="Times New Roman" pitchFamily="18" charset="0"/>
                <a:cs typeface="Times New Roman" pitchFamily="18" charset="0"/>
              </a:rPr>
              <a:t>1.First true </a:t>
            </a:r>
            <a:r>
              <a:rPr lang="en-US" dirty="0" err="1" smtClean="0">
                <a:solidFill>
                  <a:srgbClr val="FF33CC"/>
                </a:solidFill>
                <a:latin typeface="Times New Roman" pitchFamily="18" charset="0"/>
                <a:cs typeface="Times New Roman" pitchFamily="18" charset="0"/>
              </a:rPr>
              <a:t>terrestrial,creeping</a:t>
            </a:r>
            <a:r>
              <a:rPr lang="en-US" dirty="0" smtClean="0">
                <a:solidFill>
                  <a:srgbClr val="FF33CC"/>
                </a:solidFill>
                <a:latin typeface="Times New Roman" pitchFamily="18" charset="0"/>
                <a:cs typeface="Times New Roman" pitchFamily="18" charset="0"/>
              </a:rPr>
              <a:t> or burrowing, </a:t>
            </a:r>
            <a:r>
              <a:rPr lang="en-US" b="1" dirty="0" smtClean="0">
                <a:solidFill>
                  <a:srgbClr val="FF33CC"/>
                </a:solidFill>
                <a:latin typeface="Times New Roman" pitchFamily="18" charset="0"/>
                <a:cs typeface="Times New Roman" pitchFamily="18" charset="0"/>
              </a:rPr>
              <a:t>amniotic </a:t>
            </a:r>
            <a:r>
              <a:rPr lang="en-US" dirty="0" err="1" smtClean="0">
                <a:solidFill>
                  <a:srgbClr val="FF33CC"/>
                </a:solidFill>
                <a:latin typeface="Times New Roman" pitchFamily="18" charset="0"/>
                <a:cs typeface="Times New Roman" pitchFamily="18" charset="0"/>
              </a:rPr>
              <a:t>tetrapods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009900"/>
                </a:solidFill>
                <a:latin typeface="Times New Roman" pitchFamily="18" charset="0"/>
                <a:cs typeface="Times New Roman" pitchFamily="18" charset="0"/>
              </a:rPr>
              <a:t>2.Body-Head,neck,trunk &amp; tail</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7030A0"/>
                </a:solidFill>
                <a:latin typeface="Times New Roman" pitchFamily="18" charset="0"/>
                <a:cs typeface="Times New Roman" pitchFamily="18" charset="0"/>
              </a:rPr>
              <a:t>3.skin-rough,dry.Exoskeleton-horny epidermal </a:t>
            </a:r>
            <a:r>
              <a:rPr lang="en-US" dirty="0" err="1" smtClean="0">
                <a:solidFill>
                  <a:srgbClr val="7030A0"/>
                </a:solidFill>
                <a:latin typeface="Times New Roman" pitchFamily="18" charset="0"/>
                <a:cs typeface="Times New Roman" pitchFamily="18" charset="0"/>
              </a:rPr>
              <a:t>scales,shields</a:t>
            </a:r>
            <a:r>
              <a:rPr lang="en-US" dirty="0" smtClean="0">
                <a:solidFill>
                  <a:srgbClr val="7030A0"/>
                </a:solidFill>
                <a:latin typeface="Times New Roman" pitchFamily="18" charset="0"/>
                <a:cs typeface="Times New Roman" pitchFamily="18" charset="0"/>
              </a:rPr>
              <a:t>,&amp; claws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0000FF"/>
                </a:solidFill>
                <a:latin typeface="Times New Roman" pitchFamily="18" charset="0"/>
                <a:cs typeface="Times New Roman" pitchFamily="18" charset="0"/>
              </a:rPr>
              <a:t>4.Dentition-acrodont,homodont &amp; </a:t>
            </a:r>
            <a:r>
              <a:rPr lang="en-US" dirty="0" err="1" smtClean="0">
                <a:solidFill>
                  <a:srgbClr val="0000FF"/>
                </a:solidFill>
                <a:latin typeface="Times New Roman" pitchFamily="18" charset="0"/>
                <a:cs typeface="Times New Roman" pitchFamily="18" charset="0"/>
              </a:rPr>
              <a:t>polyphyodont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thecodont</a:t>
            </a:r>
            <a:r>
              <a:rPr lang="en-US" dirty="0" smtClean="0">
                <a:solidFill>
                  <a:srgbClr val="0000FF"/>
                </a:solidFill>
                <a:latin typeface="Times New Roman" pitchFamily="18" charset="0"/>
                <a:cs typeface="Times New Roman" pitchFamily="18" charset="0"/>
              </a:rPr>
              <a:t>- crocodiles as seen in the mammals) chelonians-edentate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3.gstatic.com/images?q=tbn:ANd9GcQJ859q0qKYmbIpDSoMjKIo8QOR_mYKz6UpeZyDvIfXcNzubO4JcA"/>
          <p:cNvPicPr>
            <a:picLocks noChangeAspect="1" noChangeArrowheads="1"/>
          </p:cNvPicPr>
          <p:nvPr/>
        </p:nvPicPr>
        <p:blipFill>
          <a:blip r:embed="rId2" cstate="print"/>
          <a:srcRect/>
          <a:stretch>
            <a:fillRect/>
          </a:stretch>
        </p:blipFill>
        <p:spPr bwMode="auto">
          <a:xfrm>
            <a:off x="304800" y="457200"/>
            <a:ext cx="8839200" cy="5715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126162"/>
          </a:xfrm>
          <a:solidFill>
            <a:schemeClr val="accent3">
              <a:lumMod val="40000"/>
              <a:lumOff val="60000"/>
            </a:schemeClr>
          </a:solidFill>
        </p:spPr>
        <p:txBody>
          <a:bodyPr>
            <a:normAutofit fontScale="90000"/>
          </a:bodyPr>
          <a:lstStyle/>
          <a:p>
            <a:pPr algn="l"/>
            <a:r>
              <a:rPr lang="en-US" dirty="0" smtClean="0">
                <a:solidFill>
                  <a:srgbClr val="009900"/>
                </a:solidFill>
                <a:latin typeface="Times New Roman" pitchFamily="18" charset="0"/>
                <a:cs typeface="Times New Roman" pitchFamily="18" charset="0"/>
              </a:rPr>
              <a:t>5.</a:t>
            </a:r>
            <a:r>
              <a:rPr lang="en-US" b="1" dirty="0" smtClean="0">
                <a:solidFill>
                  <a:srgbClr val="009900"/>
                </a:solidFill>
                <a:latin typeface="Times New Roman" pitchFamily="18" charset="0"/>
                <a:cs typeface="Times New Roman" pitchFamily="18" charset="0"/>
              </a:rPr>
              <a:t>Monocondyli</a:t>
            </a:r>
            <a:r>
              <a:rPr lang="en-US" dirty="0" smtClean="0">
                <a:solidFill>
                  <a:srgbClr val="009900"/>
                </a:solidFill>
                <a:latin typeface="Times New Roman" pitchFamily="18" charset="0"/>
                <a:cs typeface="Times New Roman" pitchFamily="18" charset="0"/>
              </a:rPr>
              <a:t>c Skull ,temporal </a:t>
            </a:r>
            <a:r>
              <a:rPr lang="en-US" dirty="0" err="1" smtClean="0">
                <a:solidFill>
                  <a:srgbClr val="009900"/>
                </a:solidFill>
                <a:latin typeface="Times New Roman" pitchFamily="18" charset="0"/>
                <a:cs typeface="Times New Roman" pitchFamily="18" charset="0"/>
              </a:rPr>
              <a:t>fossae</a:t>
            </a:r>
            <a:r>
              <a:rPr lang="en-US" dirty="0" smtClean="0">
                <a:solidFill>
                  <a:srgbClr val="009900"/>
                </a:solidFill>
                <a:latin typeface="Times New Roman" pitchFamily="18" charset="0"/>
                <a:cs typeface="Times New Roman" pitchFamily="18" charset="0"/>
              </a:rPr>
              <a:t/>
            </a:r>
            <a:br>
              <a:rPr lang="en-US" dirty="0" smtClean="0">
                <a:solidFill>
                  <a:srgbClr val="009900"/>
                </a:solidFill>
                <a:latin typeface="Times New Roman" pitchFamily="18" charset="0"/>
                <a:cs typeface="Times New Roman" pitchFamily="18" charset="0"/>
              </a:rPr>
            </a:br>
            <a:r>
              <a:rPr lang="en-US" dirty="0" smtClean="0">
                <a:solidFill>
                  <a:srgbClr val="009900"/>
                </a:solidFill>
                <a:latin typeface="Times New Roman" pitchFamily="18" charset="0"/>
                <a:cs typeface="Times New Roman" pitchFamily="18" charset="0"/>
              </a:rPr>
              <a:t>Each half of the </a:t>
            </a:r>
            <a:r>
              <a:rPr lang="en-US" b="1" dirty="0" smtClean="0">
                <a:solidFill>
                  <a:srgbClr val="009900"/>
                </a:solidFill>
                <a:latin typeface="Times New Roman" pitchFamily="18" charset="0"/>
                <a:cs typeface="Times New Roman" pitchFamily="18" charset="0"/>
              </a:rPr>
              <a:t>lower jaw</a:t>
            </a:r>
            <a:r>
              <a:rPr lang="en-US" dirty="0" smtClean="0">
                <a:solidFill>
                  <a:srgbClr val="009900"/>
                </a:solidFill>
                <a:latin typeface="Times New Roman" pitchFamily="18" charset="0"/>
                <a:cs typeface="Times New Roman" pitchFamily="18" charset="0"/>
              </a:rPr>
              <a:t>-</a:t>
            </a:r>
            <a:r>
              <a:rPr lang="en-US" b="1" dirty="0" smtClean="0">
                <a:solidFill>
                  <a:srgbClr val="009900"/>
                </a:solidFill>
                <a:latin typeface="Times New Roman" pitchFamily="18" charset="0"/>
                <a:cs typeface="Times New Roman" pitchFamily="18" charset="0"/>
              </a:rPr>
              <a:t>six bones</a:t>
            </a:r>
            <a:r>
              <a:rPr lang="en-US"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procoelus</a:t>
            </a:r>
            <a:r>
              <a:rPr lang="en-US" dirty="0" smtClean="0">
                <a:solidFill>
                  <a:srgbClr val="009900"/>
                </a:solidFill>
                <a:latin typeface="Times New Roman" pitchFamily="18" charset="0"/>
                <a:cs typeface="Times New Roman" pitchFamily="18" charset="0"/>
              </a:rPr>
              <a:t> </a:t>
            </a:r>
            <a:r>
              <a:rPr lang="en-US" dirty="0" err="1" smtClean="0">
                <a:solidFill>
                  <a:srgbClr val="009900"/>
                </a:solidFill>
                <a:latin typeface="Times New Roman" pitchFamily="18" charset="0"/>
                <a:cs typeface="Times New Roman" pitchFamily="18" charset="0"/>
              </a:rPr>
              <a:t>vertebrae,first</a:t>
            </a:r>
            <a:r>
              <a:rPr lang="en-US" dirty="0" smtClean="0">
                <a:solidFill>
                  <a:srgbClr val="009900"/>
                </a:solidFill>
                <a:latin typeface="Times New Roman" pitchFamily="18" charset="0"/>
                <a:cs typeface="Times New Roman" pitchFamily="18" charset="0"/>
              </a:rPr>
              <a:t> two cervical vertebrae-</a:t>
            </a:r>
            <a:r>
              <a:rPr lang="en-US" b="1" dirty="0" smtClean="0">
                <a:solidFill>
                  <a:srgbClr val="009900"/>
                </a:solidFill>
                <a:latin typeface="Times New Roman" pitchFamily="18" charset="0"/>
                <a:cs typeface="Times New Roman" pitchFamily="18" charset="0"/>
              </a:rPr>
              <a:t>atlas &amp; axis</a:t>
            </a:r>
            <a:r>
              <a:rPr lang="en-US" dirty="0" smtClean="0">
                <a:solidFill>
                  <a:srgbClr val="009900"/>
                </a:solidFill>
                <a:latin typeface="Times New Roman" pitchFamily="18" charset="0"/>
                <a:cs typeface="Times New Roman" pitchFamily="18" charset="0"/>
              </a:rPr>
              <a:t/>
            </a:r>
            <a:br>
              <a:rPr lang="en-US" dirty="0" smtClean="0">
                <a:solidFill>
                  <a:srgbClr val="009900"/>
                </a:solidFill>
                <a:latin typeface="Times New Roman" pitchFamily="18" charset="0"/>
                <a:cs typeface="Times New Roman" pitchFamily="18" charset="0"/>
              </a:rPr>
            </a:br>
            <a:r>
              <a:rPr lang="en-US" dirty="0" smtClean="0">
                <a:solidFill>
                  <a:srgbClr val="009900"/>
                </a:solidFill>
                <a:latin typeface="Times New Roman" pitchFamily="18" charset="0"/>
                <a:cs typeface="Times New Roman" pitchFamily="18" charset="0"/>
              </a:rPr>
              <a:t> two sacral vertebrae.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FF33CC"/>
                </a:solidFill>
                <a:latin typeface="Times New Roman" pitchFamily="18" charset="0"/>
                <a:cs typeface="Times New Roman" pitchFamily="18" charset="0"/>
              </a:rPr>
              <a:t>6.</a:t>
            </a:r>
            <a:r>
              <a:rPr lang="en-US" b="1" dirty="0" smtClean="0">
                <a:solidFill>
                  <a:srgbClr val="FF33CC"/>
                </a:solidFill>
                <a:latin typeface="Times New Roman" pitchFamily="18" charset="0"/>
                <a:cs typeface="Times New Roman" pitchFamily="18" charset="0"/>
              </a:rPr>
              <a:t>respiration</a:t>
            </a:r>
            <a:r>
              <a:rPr lang="en-US" dirty="0" smtClean="0">
                <a:solidFill>
                  <a:srgbClr val="FF33CC"/>
                </a:solidFill>
                <a:latin typeface="Times New Roman" pitchFamily="18" charset="0"/>
                <a:cs typeface="Times New Roman" pitchFamily="18" charset="0"/>
              </a:rPr>
              <a:t>-</a:t>
            </a:r>
            <a:r>
              <a:rPr lang="en-US" b="1" dirty="0" smtClean="0">
                <a:solidFill>
                  <a:srgbClr val="FF33CC"/>
                </a:solidFill>
                <a:latin typeface="Times New Roman" pitchFamily="18" charset="0"/>
                <a:cs typeface="Times New Roman" pitchFamily="18" charset="0"/>
              </a:rPr>
              <a:t>lungs</a:t>
            </a:r>
            <a:r>
              <a:rPr lang="en-US" dirty="0" smtClean="0">
                <a:solidFill>
                  <a:srgbClr val="FF33CC"/>
                </a:solidFill>
                <a:latin typeface="Times New Roman" pitchFamily="18" charset="0"/>
                <a:cs typeface="Times New Roman" pitchFamily="18" charset="0"/>
              </a:rPr>
              <a:t>;they use ribs &amp; </a:t>
            </a:r>
            <a:r>
              <a:rPr lang="en-US" dirty="0" err="1" smtClean="0">
                <a:solidFill>
                  <a:srgbClr val="FF33CC"/>
                </a:solidFill>
                <a:latin typeface="Times New Roman" pitchFamily="18" charset="0"/>
                <a:cs typeface="Times New Roman" pitchFamily="18" charset="0"/>
              </a:rPr>
              <a:t>intercostal</a:t>
            </a:r>
            <a:r>
              <a:rPr lang="en-US" dirty="0" smtClean="0">
                <a:solidFill>
                  <a:srgbClr val="FF33CC"/>
                </a:solidFill>
                <a:latin typeface="Times New Roman" pitchFamily="18" charset="0"/>
                <a:cs typeface="Times New Roman" pitchFamily="18" charset="0"/>
              </a:rPr>
              <a:t> muscles in ventilation(this feature developed for the first time)</a:t>
            </a:r>
            <a:br>
              <a:rPr lang="en-US" dirty="0" smtClean="0">
                <a:solidFill>
                  <a:srgbClr val="FF33CC"/>
                </a:solidFill>
                <a:latin typeface="Times New Roman" pitchFamily="18" charset="0"/>
                <a:cs typeface="Times New Roman" pitchFamily="18" charset="0"/>
              </a:rPr>
            </a:br>
            <a:r>
              <a:rPr lang="en-US" dirty="0" smtClean="0">
                <a:solidFill>
                  <a:srgbClr val="FF33CC"/>
                </a:solidFill>
                <a:latin typeface="Times New Roman" pitchFamily="18" charset="0"/>
                <a:cs typeface="Times New Roman" pitchFamily="18" charset="0"/>
              </a:rPr>
              <a:t>gaseous exchange takes place through </a:t>
            </a:r>
            <a:r>
              <a:rPr lang="en-US" b="1" dirty="0" smtClean="0">
                <a:solidFill>
                  <a:srgbClr val="FF33CC"/>
                </a:solidFill>
                <a:latin typeface="Times New Roman" pitchFamily="18" charset="0"/>
                <a:cs typeface="Times New Roman" pitchFamily="18" charset="0"/>
              </a:rPr>
              <a:t>vascular </a:t>
            </a:r>
            <a:r>
              <a:rPr lang="en-US" b="1" dirty="0" err="1" smtClean="0">
                <a:solidFill>
                  <a:srgbClr val="FF33CC"/>
                </a:solidFill>
                <a:latin typeface="Times New Roman" pitchFamily="18" charset="0"/>
                <a:cs typeface="Times New Roman" pitchFamily="18" charset="0"/>
              </a:rPr>
              <a:t>cloacal</a:t>
            </a:r>
            <a:r>
              <a:rPr lang="en-US" b="1" dirty="0" smtClean="0">
                <a:solidFill>
                  <a:srgbClr val="FF33CC"/>
                </a:solidFill>
                <a:latin typeface="Times New Roman" pitchFamily="18" charset="0"/>
                <a:cs typeface="Times New Roman" pitchFamily="18" charset="0"/>
              </a:rPr>
              <a:t> wall  </a:t>
            </a:r>
            <a:r>
              <a:rPr lang="en-US" dirty="0" smtClean="0">
                <a:solidFill>
                  <a:srgbClr val="FF33CC"/>
                </a:solidFill>
                <a:latin typeface="Times New Roman" pitchFamily="18" charset="0"/>
                <a:cs typeface="Times New Roman" pitchFamily="18" charset="0"/>
              </a:rPr>
              <a:t>in </a:t>
            </a:r>
            <a:r>
              <a:rPr lang="en-US" b="1" dirty="0" smtClean="0">
                <a:solidFill>
                  <a:srgbClr val="FF33CC"/>
                </a:solidFill>
                <a:latin typeface="Times New Roman" pitchFamily="18" charset="0"/>
                <a:cs typeface="Times New Roman" pitchFamily="18" charset="0"/>
              </a:rPr>
              <a:t>turtles</a:t>
            </a:r>
            <a:endParaRPr lang="en-US" b="1" dirty="0">
              <a:solidFill>
                <a:srgbClr val="FF33CC"/>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a:solidFill>
            <a:schemeClr val="accent3">
              <a:lumMod val="40000"/>
              <a:lumOff val="60000"/>
            </a:schemeClr>
          </a:solidFill>
        </p:spPr>
        <p:txBody>
          <a:bodyPr>
            <a:normAutofit/>
          </a:bodyPr>
          <a:lstStyle/>
          <a:p>
            <a:pPr algn="l"/>
            <a:r>
              <a:rPr lang="en-US" dirty="0" smtClean="0">
                <a:solidFill>
                  <a:srgbClr val="0000FF"/>
                </a:solidFill>
                <a:latin typeface="Times New Roman" pitchFamily="18" charset="0"/>
                <a:cs typeface="Times New Roman" pitchFamily="18" charset="0"/>
              </a:rPr>
              <a:t>7.Heart- </a:t>
            </a:r>
            <a:r>
              <a:rPr lang="en-US" b="1" dirty="0" smtClean="0">
                <a:solidFill>
                  <a:srgbClr val="0000FF"/>
                </a:solidFill>
                <a:latin typeface="Times New Roman" pitchFamily="18" charset="0"/>
                <a:cs typeface="Times New Roman" pitchFamily="18" charset="0"/>
              </a:rPr>
              <a:t>incompletely 4 chambered </a:t>
            </a:r>
            <a:r>
              <a:rPr lang="en-US" dirty="0" smtClean="0">
                <a:solidFill>
                  <a:srgbClr val="0000FF"/>
                </a:solidFill>
                <a:latin typeface="Times New Roman" pitchFamily="18" charset="0"/>
                <a:cs typeface="Times New Roman" pitchFamily="18" charset="0"/>
              </a:rPr>
              <a:t>except in </a:t>
            </a:r>
            <a:r>
              <a:rPr lang="en-US" b="1" dirty="0" smtClean="0">
                <a:solidFill>
                  <a:srgbClr val="0000FF"/>
                </a:solidFill>
                <a:latin typeface="Times New Roman" pitchFamily="18" charset="0"/>
                <a:cs typeface="Times New Roman" pitchFamily="18" charset="0"/>
              </a:rPr>
              <a:t>crocodiles- 4 chambered.</a:t>
            </a:r>
            <a:br>
              <a:rPr lang="en-US" b="1" dirty="0" smtClean="0">
                <a:solidFill>
                  <a:srgbClr val="0000FF"/>
                </a:solidFill>
                <a:latin typeface="Times New Roman" pitchFamily="18" charset="0"/>
                <a:cs typeface="Times New Roman" pitchFamily="18" charset="0"/>
              </a:rPr>
            </a:br>
            <a:r>
              <a:rPr lang="en-US" dirty="0" smtClean="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sinus </a:t>
            </a:r>
            <a:r>
              <a:rPr lang="en-US" b="1" dirty="0" err="1" smtClean="0">
                <a:solidFill>
                  <a:srgbClr val="0000FF"/>
                </a:solidFill>
                <a:latin typeface="Times New Roman" pitchFamily="18" charset="0"/>
                <a:cs typeface="Times New Roman" pitchFamily="18" charset="0"/>
              </a:rPr>
              <a:t>venosus</a:t>
            </a:r>
            <a:r>
              <a:rPr lang="en-US" b="1" dirty="0" smtClean="0">
                <a:solidFill>
                  <a:srgbClr val="0000FF"/>
                </a:solidFill>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is </a:t>
            </a:r>
            <a:r>
              <a:rPr lang="en-US" dirty="0" err="1" smtClean="0">
                <a:solidFill>
                  <a:srgbClr val="0000FF"/>
                </a:solidFill>
                <a:latin typeface="Times New Roman" pitchFamily="18" charset="0"/>
                <a:cs typeface="Times New Roman" pitchFamily="18" charset="0"/>
              </a:rPr>
              <a:t>present,conus</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arteriosus</a:t>
            </a:r>
            <a:r>
              <a:rPr lang="en-US" dirty="0" smtClean="0">
                <a:solidFill>
                  <a:srgbClr val="0000FF"/>
                </a:solidFill>
                <a:latin typeface="Times New Roman" pitchFamily="18" charset="0"/>
                <a:cs typeface="Times New Roman" pitchFamily="18" charset="0"/>
              </a:rPr>
              <a:t> absent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three(3) aortic arches arise directly from ventricle(</a:t>
            </a:r>
            <a:r>
              <a:rPr lang="en-US" dirty="0" err="1" smtClean="0">
                <a:solidFill>
                  <a:srgbClr val="FF0000"/>
                </a:solidFill>
                <a:latin typeface="Times New Roman" pitchFamily="18" charset="0"/>
                <a:cs typeface="Times New Roman" pitchFamily="18" charset="0"/>
              </a:rPr>
              <a:t>pulmonary,right</a:t>
            </a:r>
            <a:r>
              <a:rPr lang="en-US" dirty="0" smtClean="0">
                <a:solidFill>
                  <a:srgbClr val="FF0000"/>
                </a:solidFill>
                <a:latin typeface="Times New Roman" pitchFamily="18" charset="0"/>
                <a:cs typeface="Times New Roman" pitchFamily="18" charset="0"/>
              </a:rPr>
              <a:t> &amp;left systemic arches).</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erythrocytes nucleate.</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a:solidFill>
            <a:schemeClr val="accent1">
              <a:lumMod val="40000"/>
              <a:lumOff val="60000"/>
            </a:schemeClr>
          </a:solidFill>
        </p:spPr>
        <p:txBody>
          <a:bodyPr>
            <a:normAutofit fontScale="90000"/>
          </a:bodyPr>
          <a:lstStyle/>
          <a:p>
            <a:pPr algn="l"/>
            <a:r>
              <a:rPr lang="en-US" dirty="0" smtClean="0"/>
              <a:t>8.</a:t>
            </a:r>
            <a:r>
              <a:rPr lang="en-US" dirty="0" smtClean="0">
                <a:latin typeface="Times New Roman" pitchFamily="18" charset="0"/>
                <a:cs typeface="Times New Roman" pitchFamily="18" charset="0"/>
              </a:rPr>
              <a:t> </a:t>
            </a:r>
            <a:r>
              <a:rPr lang="en-US" b="1" dirty="0" err="1" smtClean="0">
                <a:solidFill>
                  <a:srgbClr val="008000"/>
                </a:solidFill>
                <a:latin typeface="Times New Roman" pitchFamily="18" charset="0"/>
                <a:cs typeface="Times New Roman" pitchFamily="18" charset="0"/>
              </a:rPr>
              <a:t>metanephric</a:t>
            </a:r>
            <a:r>
              <a:rPr lang="en-US" b="1" dirty="0" smtClean="0">
                <a:solidFill>
                  <a:srgbClr val="008000"/>
                </a:solidFill>
                <a:latin typeface="Times New Roman" pitchFamily="18" charset="0"/>
                <a:cs typeface="Times New Roman" pitchFamily="18" charset="0"/>
              </a:rPr>
              <a:t> kidneys</a:t>
            </a:r>
            <a:r>
              <a:rPr lang="en-US" dirty="0" smtClean="0">
                <a:solidFill>
                  <a:srgbClr val="008000"/>
                </a:solidFill>
                <a:latin typeface="Times New Roman" pitchFamily="18" charset="0"/>
                <a:cs typeface="Times New Roman" pitchFamily="18" charset="0"/>
              </a:rPr>
              <a:t>, </a:t>
            </a:r>
            <a:r>
              <a:rPr lang="en-US" b="1" dirty="0" err="1" smtClean="0">
                <a:solidFill>
                  <a:srgbClr val="008000"/>
                </a:solidFill>
                <a:latin typeface="Times New Roman" pitchFamily="18" charset="0"/>
                <a:cs typeface="Times New Roman" pitchFamily="18" charset="0"/>
              </a:rPr>
              <a:t>mesonephric</a:t>
            </a:r>
            <a:r>
              <a:rPr lang="en-US" b="1" dirty="0" smtClean="0">
                <a:solidFill>
                  <a:srgbClr val="008000"/>
                </a:solidFill>
                <a:latin typeface="Times New Roman" pitchFamily="18" charset="0"/>
                <a:cs typeface="Times New Roman" pitchFamily="18" charset="0"/>
              </a:rPr>
              <a:t> duct(</a:t>
            </a:r>
            <a:r>
              <a:rPr lang="en-US" b="1" dirty="0" err="1" smtClean="0">
                <a:solidFill>
                  <a:srgbClr val="008000"/>
                </a:solidFill>
                <a:latin typeface="Times New Roman" pitchFamily="18" charset="0"/>
                <a:cs typeface="Times New Roman" pitchFamily="18" charset="0"/>
              </a:rPr>
              <a:t>Wolfian</a:t>
            </a:r>
            <a:r>
              <a:rPr lang="en-US" b="1" dirty="0" smtClean="0">
                <a:solidFill>
                  <a:srgbClr val="008000"/>
                </a:solidFill>
                <a:latin typeface="Times New Roman" pitchFamily="18" charset="0"/>
                <a:cs typeface="Times New Roman" pitchFamily="18" charset="0"/>
              </a:rPr>
              <a:t> duct</a:t>
            </a:r>
            <a:r>
              <a:rPr lang="en-US" dirty="0" smtClean="0">
                <a:solidFill>
                  <a:srgbClr val="008000"/>
                </a:solidFill>
                <a:latin typeface="Times New Roman" pitchFamily="18" charset="0"/>
                <a:cs typeface="Times New Roman" pitchFamily="18" charset="0"/>
              </a:rPr>
              <a:t>) of the embryo functions as </a:t>
            </a:r>
            <a:r>
              <a:rPr lang="en-US" b="1" dirty="0" err="1" smtClean="0">
                <a:solidFill>
                  <a:srgbClr val="008000"/>
                </a:solidFill>
                <a:latin typeface="Times New Roman" pitchFamily="18" charset="0"/>
                <a:cs typeface="Times New Roman" pitchFamily="18" charset="0"/>
              </a:rPr>
              <a:t>vasdeference</a:t>
            </a:r>
            <a:r>
              <a:rPr lang="en-US" dirty="0" smtClean="0">
                <a:solidFill>
                  <a:srgbClr val="008000"/>
                </a:solidFill>
                <a:latin typeface="Times New Roman" pitchFamily="18" charset="0"/>
                <a:cs typeface="Times New Roman" pitchFamily="18" charset="0"/>
              </a:rPr>
              <a:t> in the males.</a:t>
            </a:r>
            <a:br>
              <a:rPr lang="en-US" dirty="0" smtClean="0">
                <a:solidFill>
                  <a:srgbClr val="008000"/>
                </a:solidFill>
                <a:latin typeface="Times New Roman" pitchFamily="18" charset="0"/>
                <a:cs typeface="Times New Roman" pitchFamily="18" charset="0"/>
              </a:rPr>
            </a:br>
            <a:r>
              <a:rPr lang="en-US" b="1" dirty="0" err="1" smtClean="0">
                <a:solidFill>
                  <a:srgbClr val="008000"/>
                </a:solidFill>
                <a:latin typeface="Times New Roman" pitchFamily="18" charset="0"/>
                <a:cs typeface="Times New Roman" pitchFamily="18" charset="0"/>
              </a:rPr>
              <a:t>Uricotelic</a:t>
            </a:r>
            <a:r>
              <a:rPr lang="en-US" dirty="0" smtClean="0">
                <a:solidFill>
                  <a:srgbClr val="008000"/>
                </a:solidFill>
                <a:latin typeface="Times New Roman" pitchFamily="18" charset="0"/>
                <a:cs typeface="Times New Roman" pitchFamily="18" charset="0"/>
              </a:rPr>
              <a:t>(</a:t>
            </a:r>
            <a:r>
              <a:rPr lang="en-US" dirty="0" err="1" smtClean="0">
                <a:solidFill>
                  <a:srgbClr val="008000"/>
                </a:solidFill>
                <a:latin typeface="Times New Roman" pitchFamily="18" charset="0"/>
                <a:cs typeface="Times New Roman" pitchFamily="18" charset="0"/>
              </a:rPr>
              <a:t>uricotelism</a:t>
            </a:r>
            <a:r>
              <a:rPr lang="en-US" dirty="0" smtClean="0">
                <a:solidFill>
                  <a:srgbClr val="008000"/>
                </a:solidFill>
                <a:latin typeface="Times New Roman" pitchFamily="18" charset="0"/>
                <a:cs typeface="Times New Roman" pitchFamily="18" charset="0"/>
              </a:rPr>
              <a:t> an adaptation to conserve water)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err="1" smtClean="0">
                <a:solidFill>
                  <a:srgbClr val="C00000"/>
                </a:solidFill>
                <a:latin typeface="Times New Roman" pitchFamily="18" charset="0"/>
                <a:cs typeface="Times New Roman" pitchFamily="18" charset="0"/>
              </a:rPr>
              <a:t>Cloaca</a:t>
            </a:r>
            <a:r>
              <a:rPr lang="en-US" dirty="0" smtClean="0">
                <a:solidFill>
                  <a:srgbClr val="C00000"/>
                </a:solidFill>
                <a:latin typeface="Times New Roman" pitchFamily="18" charset="0"/>
                <a:cs typeface="Times New Roman" pitchFamily="18" charset="0"/>
              </a:rPr>
              <a:t>  is divided into  </a:t>
            </a:r>
            <a:r>
              <a:rPr lang="en-US" dirty="0" err="1" smtClean="0">
                <a:solidFill>
                  <a:srgbClr val="C00000"/>
                </a:solidFill>
                <a:latin typeface="Times New Roman" pitchFamily="18" charset="0"/>
                <a:cs typeface="Times New Roman" pitchFamily="18" charset="0"/>
              </a:rPr>
              <a:t>coprodaeum</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urodaeum</a:t>
            </a:r>
            <a:r>
              <a:rPr lang="en-US" dirty="0" smtClean="0">
                <a:solidFill>
                  <a:srgbClr val="C00000"/>
                </a:solidFill>
                <a:latin typeface="Times New Roman" pitchFamily="18" charset="0"/>
                <a:cs typeface="Times New Roman" pitchFamily="18" charset="0"/>
              </a:rPr>
              <a:t> and </a:t>
            </a:r>
            <a:r>
              <a:rPr lang="en-US" dirty="0" err="1" smtClean="0">
                <a:solidFill>
                  <a:srgbClr val="C00000"/>
                </a:solidFill>
                <a:latin typeface="Times New Roman" pitchFamily="18" charset="0"/>
                <a:cs typeface="Times New Roman" pitchFamily="18" charset="0"/>
              </a:rPr>
              <a:t>proctodaeum</a:t>
            </a:r>
            <a:r>
              <a:rPr lang="en-US" dirty="0" smtClean="0">
                <a:solidFill>
                  <a:srgbClr val="C00000"/>
                </a:solidFill>
                <a:latin typeface="Times New Roman" pitchFamily="18" charset="0"/>
                <a:cs typeface="Times New Roman" pitchFamily="18" charset="0"/>
              </a:rPr>
              <a:t/>
            </a:r>
            <a:br>
              <a:rPr lang="en-US" dirty="0" smtClean="0">
                <a:solidFill>
                  <a:srgbClr val="C00000"/>
                </a:solidFill>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accent6">
              <a:lumMod val="40000"/>
              <a:lumOff val="60000"/>
            </a:schemeClr>
          </a:solidFill>
        </p:spPr>
        <p:txBody>
          <a:bodyPr>
            <a:normAutofit fontScale="90000"/>
          </a:bodyPr>
          <a:lstStyle/>
          <a:p>
            <a:pPr algn="l"/>
            <a:r>
              <a:rPr lang="en-US" dirty="0" smtClean="0">
                <a:solidFill>
                  <a:srgbClr val="0000FF"/>
                </a:solidFill>
                <a:latin typeface="Times New Roman" pitchFamily="18" charset="0"/>
                <a:cs typeface="Times New Roman" pitchFamily="18" charset="0"/>
              </a:rPr>
              <a:t>9.12 pairs of cranial nerves</a:t>
            </a:r>
            <a:br>
              <a:rPr lang="en-US" dirty="0" smtClean="0">
                <a:solidFill>
                  <a:srgbClr val="0000FF"/>
                </a:solidFill>
                <a:latin typeface="Times New Roman" pitchFamily="18" charset="0"/>
                <a:cs typeface="Times New Roman" pitchFamily="18" charset="0"/>
              </a:rPr>
            </a:br>
            <a:r>
              <a:rPr lang="en-US" dirty="0" smtClean="0">
                <a:solidFill>
                  <a:srgbClr val="0000FF"/>
                </a:solidFill>
                <a:latin typeface="Times New Roman" pitchFamily="18" charset="0"/>
                <a:cs typeface="Times New Roman" pitchFamily="18" charset="0"/>
              </a:rPr>
              <a:t>snakes -10 pairs of cranial nerves</a:t>
            </a:r>
            <a:br>
              <a:rPr lang="en-US" dirty="0" smtClean="0">
                <a:solidFill>
                  <a:srgbClr val="0000FF"/>
                </a:solidFill>
                <a:latin typeface="Times New Roman" pitchFamily="18" charset="0"/>
                <a:cs typeface="Times New Roman" pitchFamily="18" charset="0"/>
              </a:rPr>
            </a:br>
            <a:r>
              <a:rPr lang="en-US" b="1" dirty="0" smtClean="0">
                <a:solidFill>
                  <a:srgbClr val="0000FF"/>
                </a:solidFill>
                <a:latin typeface="Times New Roman" pitchFamily="18" charset="0"/>
                <a:cs typeface="Times New Roman" pitchFamily="18" charset="0"/>
              </a:rPr>
              <a:t>Tympanic membrane</a:t>
            </a:r>
            <a:r>
              <a:rPr lang="en-US" dirty="0" smtClean="0">
                <a:solidFill>
                  <a:srgbClr val="0000FF"/>
                </a:solidFill>
                <a:latin typeface="Times New Roman" pitchFamily="18" charset="0"/>
                <a:cs typeface="Times New Roman" pitchFamily="18" charset="0"/>
              </a:rPr>
              <a:t>-found at the inner border of the external auditory </a:t>
            </a:r>
            <a:r>
              <a:rPr lang="en-US" dirty="0" err="1" smtClean="0">
                <a:solidFill>
                  <a:srgbClr val="0000FF"/>
                </a:solidFill>
                <a:latin typeface="Times New Roman" pitchFamily="18" charset="0"/>
                <a:cs typeface="Times New Roman" pitchFamily="18" charset="0"/>
              </a:rPr>
              <a:t>meatus</a:t>
            </a:r>
            <a:r>
              <a:rPr lang="en-US" dirty="0" smtClean="0">
                <a:solidFill>
                  <a:srgbClr val="0000FF"/>
                </a:solidFill>
                <a:latin typeface="Times New Roman" pitchFamily="18" charset="0"/>
                <a:cs typeface="Times New Roman" pitchFamily="18" charset="0"/>
              </a:rPr>
              <a:t>.</a:t>
            </a:r>
            <a:br>
              <a:rPr lang="en-US" dirty="0" smtClean="0">
                <a:solidFill>
                  <a:srgbClr val="0000FF"/>
                </a:solidFill>
                <a:latin typeface="Times New Roman" pitchFamily="18" charset="0"/>
                <a:cs typeface="Times New Roman" pitchFamily="18" charset="0"/>
              </a:rPr>
            </a:br>
            <a:r>
              <a:rPr lang="en-US" dirty="0" smtClean="0">
                <a:solidFill>
                  <a:srgbClr val="0000FF"/>
                </a:solidFill>
                <a:latin typeface="Times New Roman" pitchFamily="18" charset="0"/>
                <a:cs typeface="Times New Roman" pitchFamily="18" charset="0"/>
              </a:rPr>
              <a:t>Middle ear has single ear </a:t>
            </a:r>
            <a:r>
              <a:rPr lang="en-US" dirty="0" err="1" smtClean="0">
                <a:solidFill>
                  <a:srgbClr val="0000FF"/>
                </a:solidFill>
                <a:latin typeface="Times New Roman" pitchFamily="18" charset="0"/>
                <a:cs typeface="Times New Roman" pitchFamily="18" charset="0"/>
              </a:rPr>
              <a:t>ossicle</a:t>
            </a:r>
            <a:r>
              <a:rPr lang="en-US" dirty="0" smtClean="0">
                <a:solidFill>
                  <a:srgbClr val="0000FF"/>
                </a:solidFill>
                <a:latin typeface="Times New Roman" pitchFamily="18" charset="0"/>
                <a:cs typeface="Times New Roman" pitchFamily="18" charset="0"/>
              </a:rPr>
              <a:t> called </a:t>
            </a:r>
            <a:r>
              <a:rPr lang="en-US" b="1" dirty="0" err="1" smtClean="0">
                <a:solidFill>
                  <a:srgbClr val="0000FF"/>
                </a:solidFill>
                <a:latin typeface="Times New Roman" pitchFamily="18" charset="0"/>
                <a:cs typeface="Times New Roman" pitchFamily="18" charset="0"/>
              </a:rPr>
              <a:t>columella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auris</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solidFill>
                  <a:srgbClr val="FF33CC"/>
                </a:solidFill>
                <a:latin typeface="Times New Roman" pitchFamily="18" charset="0"/>
                <a:cs typeface="Times New Roman" pitchFamily="18" charset="0"/>
              </a:rPr>
              <a:t>Jacobson’s organs-</a:t>
            </a:r>
            <a:r>
              <a:rPr lang="en-US" dirty="0" err="1" smtClean="0">
                <a:solidFill>
                  <a:srgbClr val="FF33CC"/>
                </a:solidFill>
                <a:latin typeface="Times New Roman" pitchFamily="18" charset="0"/>
                <a:cs typeface="Times New Roman" pitchFamily="18" charset="0"/>
              </a:rPr>
              <a:t>specialised</a:t>
            </a:r>
            <a:r>
              <a:rPr lang="en-US" dirty="0" smtClean="0">
                <a:solidFill>
                  <a:srgbClr val="FF33CC"/>
                </a:solidFill>
                <a:latin typeface="Times New Roman" pitchFamily="18" charset="0"/>
                <a:cs typeface="Times New Roman" pitchFamily="18" charset="0"/>
              </a:rPr>
              <a:t> </a:t>
            </a:r>
            <a:r>
              <a:rPr lang="en-US" b="1" dirty="0" smtClean="0">
                <a:solidFill>
                  <a:srgbClr val="FF33CC"/>
                </a:solidFill>
                <a:latin typeface="Times New Roman" pitchFamily="18" charset="0"/>
                <a:cs typeface="Times New Roman" pitchFamily="18" charset="0"/>
              </a:rPr>
              <a:t>olfactory structures </a:t>
            </a:r>
            <a:r>
              <a:rPr lang="en-US" dirty="0" smtClean="0">
                <a:solidFill>
                  <a:srgbClr val="FF33CC"/>
                </a:solidFill>
                <a:latin typeface="Times New Roman" pitchFamily="18" charset="0"/>
                <a:cs typeface="Times New Roman" pitchFamily="18" charset="0"/>
              </a:rPr>
              <a:t>highly developed in</a:t>
            </a:r>
            <a:r>
              <a:rPr lang="en-US" b="1" dirty="0" smtClean="0">
                <a:solidFill>
                  <a:srgbClr val="FF33CC"/>
                </a:solidFill>
                <a:latin typeface="Times New Roman" pitchFamily="18" charset="0"/>
                <a:cs typeface="Times New Roman" pitchFamily="18" charset="0"/>
              </a:rPr>
              <a:t> lizards &amp; snakes </a:t>
            </a:r>
            <a:endParaRPr lang="en-US" b="1" dirty="0">
              <a:solidFill>
                <a:srgbClr val="FF33CC"/>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126162"/>
          </a:xfrm>
          <a:solidFill>
            <a:schemeClr val="accent2">
              <a:lumMod val="40000"/>
              <a:lumOff val="60000"/>
            </a:schemeClr>
          </a:solidFill>
        </p:spPr>
        <p:txBody>
          <a:bodyPr>
            <a:normAutofit fontScale="90000"/>
          </a:bodyPr>
          <a:lstStyle/>
          <a:p>
            <a:pPr algn="l"/>
            <a:r>
              <a:rPr lang="en-US" dirty="0" smtClean="0">
                <a:solidFill>
                  <a:srgbClr val="0000FF"/>
                </a:solidFill>
                <a:latin typeface="Times New Roman" pitchFamily="18" charset="0"/>
                <a:cs typeface="Times New Roman" pitchFamily="18" charset="0"/>
              </a:rPr>
              <a:t>10.Males usually possess a muscular </a:t>
            </a:r>
            <a:r>
              <a:rPr lang="en-US" dirty="0" err="1" smtClean="0">
                <a:solidFill>
                  <a:srgbClr val="0000FF"/>
                </a:solidFill>
                <a:latin typeface="Times New Roman" pitchFamily="18" charset="0"/>
                <a:cs typeface="Times New Roman" pitchFamily="18" charset="0"/>
              </a:rPr>
              <a:t>copulatory</a:t>
            </a:r>
            <a:r>
              <a:rPr lang="en-US" dirty="0" smtClean="0">
                <a:solidFill>
                  <a:srgbClr val="0000FF"/>
                </a:solidFill>
                <a:latin typeface="Times New Roman" pitchFamily="18" charset="0"/>
                <a:cs typeface="Times New Roman" pitchFamily="18" charset="0"/>
              </a:rPr>
              <a:t> organ, except in </a:t>
            </a:r>
            <a:r>
              <a:rPr lang="en-US" dirty="0" err="1" smtClean="0">
                <a:solidFill>
                  <a:srgbClr val="0000FF"/>
                </a:solidFill>
                <a:latin typeface="Times New Roman" pitchFamily="18" charset="0"/>
                <a:cs typeface="Times New Roman" pitchFamily="18" charset="0"/>
              </a:rPr>
              <a:t>Rhyncocephalians</a:t>
            </a:r>
            <a:r>
              <a:rPr lang="en-US" dirty="0" smtClean="0">
                <a:solidFill>
                  <a:srgbClr val="0000FF"/>
                </a:solidFill>
                <a:latin typeface="Times New Roman" pitchFamily="18" charset="0"/>
                <a:cs typeface="Times New Roman" pitchFamily="18" charset="0"/>
              </a:rPr>
              <a:t>.</a:t>
            </a:r>
            <a:br>
              <a:rPr lang="en-US" dirty="0" smtClean="0">
                <a:solidFill>
                  <a:srgbClr val="0000FF"/>
                </a:solidFill>
                <a:latin typeface="Times New Roman" pitchFamily="18" charset="0"/>
                <a:cs typeface="Times New Roman" pitchFamily="18" charset="0"/>
              </a:rPr>
            </a:br>
            <a:r>
              <a:rPr lang="en-US" b="1" dirty="0" smtClean="0">
                <a:solidFill>
                  <a:srgbClr val="0000FF"/>
                </a:solidFill>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lizards &amp; snakes have a pair of </a:t>
            </a:r>
            <a:r>
              <a:rPr lang="en-US" dirty="0" err="1" smtClean="0">
                <a:solidFill>
                  <a:srgbClr val="0000FF"/>
                </a:solidFill>
                <a:latin typeface="Times New Roman" pitchFamily="18" charset="0"/>
                <a:cs typeface="Times New Roman" pitchFamily="18" charset="0"/>
              </a:rPr>
              <a:t>hemipenes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008000"/>
                </a:solidFill>
                <a:latin typeface="Times New Roman" pitchFamily="18" charset="0"/>
                <a:cs typeface="Times New Roman" pitchFamily="18" charset="0"/>
              </a:rPr>
              <a:t>11.cloaca- 3 chambered as seen in birds</a:t>
            </a:r>
            <a:br>
              <a:rPr lang="en-US" dirty="0" smtClean="0">
                <a:solidFill>
                  <a:srgbClr val="008000"/>
                </a:solidFill>
                <a:latin typeface="Times New Roman" pitchFamily="18" charset="0"/>
                <a:cs typeface="Times New Roman" pitchFamily="18" charset="0"/>
              </a:rPr>
            </a:br>
            <a:r>
              <a:rPr lang="en-US" dirty="0" smtClean="0">
                <a:solidFill>
                  <a:srgbClr val="008000"/>
                </a:solidFill>
                <a:latin typeface="Times New Roman" pitchFamily="18" charset="0"/>
                <a:cs typeface="Times New Roman" pitchFamily="18" charset="0"/>
              </a:rPr>
              <a:t>anterior-</a:t>
            </a:r>
            <a:r>
              <a:rPr lang="en-US" dirty="0" err="1" smtClean="0">
                <a:solidFill>
                  <a:srgbClr val="008000"/>
                </a:solidFill>
                <a:latin typeface="Times New Roman" pitchFamily="18" charset="0"/>
                <a:cs typeface="Times New Roman" pitchFamily="18" charset="0"/>
              </a:rPr>
              <a:t>coprodaeum</a:t>
            </a:r>
            <a:r>
              <a:rPr lang="en-US" dirty="0" smtClean="0">
                <a:solidFill>
                  <a:srgbClr val="008000"/>
                </a:solidFill>
                <a:latin typeface="Times New Roman" pitchFamily="18" charset="0"/>
                <a:cs typeface="Times New Roman" pitchFamily="18" charset="0"/>
              </a:rPr>
              <a:t/>
            </a:r>
            <a:br>
              <a:rPr lang="en-US" dirty="0" smtClean="0">
                <a:solidFill>
                  <a:srgbClr val="008000"/>
                </a:solidFill>
                <a:latin typeface="Times New Roman" pitchFamily="18" charset="0"/>
                <a:cs typeface="Times New Roman" pitchFamily="18" charset="0"/>
              </a:rPr>
            </a:br>
            <a:r>
              <a:rPr lang="en-US" dirty="0" smtClean="0">
                <a:solidFill>
                  <a:srgbClr val="008000"/>
                </a:solidFill>
                <a:latin typeface="Times New Roman" pitchFamily="18" charset="0"/>
                <a:cs typeface="Times New Roman" pitchFamily="18" charset="0"/>
              </a:rPr>
              <a:t>middle-</a:t>
            </a:r>
            <a:r>
              <a:rPr lang="en-US" dirty="0" err="1" smtClean="0">
                <a:solidFill>
                  <a:srgbClr val="008000"/>
                </a:solidFill>
                <a:latin typeface="Times New Roman" pitchFamily="18" charset="0"/>
                <a:cs typeface="Times New Roman" pitchFamily="18" charset="0"/>
              </a:rPr>
              <a:t>urodaeum</a:t>
            </a:r>
            <a:r>
              <a:rPr lang="en-US" dirty="0" smtClean="0">
                <a:solidFill>
                  <a:srgbClr val="008000"/>
                </a:solidFill>
                <a:latin typeface="Times New Roman" pitchFamily="18" charset="0"/>
                <a:cs typeface="Times New Roman" pitchFamily="18" charset="0"/>
              </a:rPr>
              <a:t/>
            </a:r>
            <a:br>
              <a:rPr lang="en-US" dirty="0" smtClean="0">
                <a:solidFill>
                  <a:srgbClr val="008000"/>
                </a:solidFill>
                <a:latin typeface="Times New Roman" pitchFamily="18" charset="0"/>
                <a:cs typeface="Times New Roman" pitchFamily="18" charset="0"/>
              </a:rPr>
            </a:br>
            <a:r>
              <a:rPr lang="en-US" dirty="0" smtClean="0">
                <a:solidFill>
                  <a:srgbClr val="008000"/>
                </a:solidFill>
                <a:latin typeface="Times New Roman" pitchFamily="18" charset="0"/>
                <a:cs typeface="Times New Roman" pitchFamily="18" charset="0"/>
              </a:rPr>
              <a:t>posterior-</a:t>
            </a:r>
            <a:r>
              <a:rPr lang="en-US" dirty="0" err="1" smtClean="0">
                <a:solidFill>
                  <a:srgbClr val="008000"/>
                </a:solidFill>
                <a:latin typeface="Times New Roman" pitchFamily="18" charset="0"/>
                <a:cs typeface="Times New Roman" pitchFamily="18" charset="0"/>
              </a:rPr>
              <a:t>proctodaeum</a:t>
            </a:r>
            <a:r>
              <a:rPr lang="en-US" dirty="0" smtClean="0">
                <a:solidFill>
                  <a:srgbClr val="008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solidFill>
            <a:schemeClr val="accent3">
              <a:lumMod val="40000"/>
              <a:lumOff val="60000"/>
            </a:schemeClr>
          </a:solidFill>
        </p:spPr>
        <p:txBody>
          <a:bodyPr>
            <a:normAutofit fontScale="90000"/>
          </a:bodyPr>
          <a:lstStyle/>
          <a:p>
            <a:pPr algn="l"/>
            <a:r>
              <a:rPr lang="en-US" dirty="0" smtClean="0">
                <a:solidFill>
                  <a:srgbClr val="008000"/>
                </a:solidFill>
                <a:latin typeface="Times New Roman" pitchFamily="18" charset="0"/>
                <a:cs typeface="Times New Roman" pitchFamily="18" charset="0"/>
              </a:rPr>
              <a:t>12.Fertilization </a:t>
            </a:r>
            <a:r>
              <a:rPr lang="en-US" dirty="0" err="1" smtClean="0">
                <a:solidFill>
                  <a:srgbClr val="008000"/>
                </a:solidFill>
                <a:latin typeface="Times New Roman" pitchFamily="18" charset="0"/>
                <a:cs typeface="Times New Roman" pitchFamily="18" charset="0"/>
              </a:rPr>
              <a:t>internal;oviparous</a:t>
            </a:r>
            <a:r>
              <a:rPr lang="en-US" dirty="0" smtClean="0">
                <a:solidFill>
                  <a:srgbClr val="008000"/>
                </a:solidFill>
                <a:latin typeface="Times New Roman" pitchFamily="18" charset="0"/>
                <a:cs typeface="Times New Roman" pitchFamily="18" charset="0"/>
              </a:rPr>
              <a:t/>
            </a:r>
            <a:br>
              <a:rPr lang="en-US" dirty="0" smtClean="0">
                <a:solidFill>
                  <a:srgbClr val="008000"/>
                </a:solidFill>
                <a:latin typeface="Times New Roman" pitchFamily="18" charset="0"/>
                <a:cs typeface="Times New Roman" pitchFamily="18" charset="0"/>
              </a:rPr>
            </a:br>
            <a:r>
              <a:rPr lang="en-US" dirty="0" smtClean="0">
                <a:solidFill>
                  <a:srgbClr val="008000"/>
                </a:solidFill>
                <a:latin typeface="Times New Roman" pitchFamily="18" charset="0"/>
                <a:cs typeface="Times New Roman" pitchFamily="18" charset="0"/>
              </a:rPr>
              <a:t>some snakes-viviparous</a:t>
            </a:r>
            <a:br>
              <a:rPr lang="en-US" dirty="0" smtClean="0">
                <a:solidFill>
                  <a:srgbClr val="008000"/>
                </a:solidFill>
                <a:latin typeface="Times New Roman" pitchFamily="18" charset="0"/>
                <a:cs typeface="Times New Roman" pitchFamily="18" charset="0"/>
              </a:rPr>
            </a:br>
            <a:r>
              <a:rPr lang="en-US" dirty="0" smtClean="0">
                <a:solidFill>
                  <a:srgbClr val="008000"/>
                </a:solidFill>
                <a:latin typeface="Times New Roman" pitchFamily="18" charset="0"/>
                <a:cs typeface="Times New Roman" pitchFamily="18" charset="0"/>
              </a:rPr>
              <a:t>eggs –</a:t>
            </a:r>
            <a:r>
              <a:rPr lang="en-US" dirty="0" err="1" smtClean="0">
                <a:solidFill>
                  <a:srgbClr val="008000"/>
                </a:solidFill>
                <a:latin typeface="Times New Roman" pitchFamily="18" charset="0"/>
                <a:cs typeface="Times New Roman" pitchFamily="18" charset="0"/>
              </a:rPr>
              <a:t>megalecithal</a:t>
            </a:r>
            <a:r>
              <a:rPr lang="en-US" dirty="0" smtClean="0">
                <a:solidFill>
                  <a:srgbClr val="008000"/>
                </a:solidFill>
                <a:latin typeface="Times New Roman" pitchFamily="18" charset="0"/>
                <a:cs typeface="Times New Roman" pitchFamily="18" charset="0"/>
              </a:rPr>
              <a:t> &amp; </a:t>
            </a:r>
            <a:r>
              <a:rPr lang="en-US" dirty="0" err="1" smtClean="0">
                <a:solidFill>
                  <a:srgbClr val="008000"/>
                </a:solidFill>
                <a:latin typeface="Times New Roman" pitchFamily="18" charset="0"/>
                <a:cs typeface="Times New Roman" pitchFamily="18" charset="0"/>
              </a:rPr>
              <a:t>cledoic</a:t>
            </a:r>
            <a:r>
              <a:rPr lang="en-US" dirty="0" smtClean="0">
                <a:solidFill>
                  <a:srgbClr val="008000"/>
                </a:solidFill>
                <a:latin typeface="Times New Roman" pitchFamily="18" charset="0"/>
                <a:cs typeface="Times New Roman" pitchFamily="18" charset="0"/>
              </a:rPr>
              <a:t/>
            </a:r>
            <a:br>
              <a:rPr lang="en-US" dirty="0" smtClean="0">
                <a:solidFill>
                  <a:srgbClr val="008000"/>
                </a:solidFill>
                <a:latin typeface="Times New Roman" pitchFamily="18" charset="0"/>
                <a:cs typeface="Times New Roman" pitchFamily="18" charset="0"/>
              </a:rPr>
            </a:br>
            <a:r>
              <a:rPr lang="en-US" dirty="0" smtClean="0">
                <a:solidFill>
                  <a:srgbClr val="008000"/>
                </a:solidFill>
                <a:latin typeface="Times New Roman" pitchFamily="18" charset="0"/>
                <a:cs typeface="Times New Roman" pitchFamily="18" charset="0"/>
              </a:rPr>
              <a:t>Cleavage-</a:t>
            </a:r>
            <a:r>
              <a:rPr lang="en-US" dirty="0" err="1" smtClean="0">
                <a:solidFill>
                  <a:srgbClr val="008000"/>
                </a:solidFill>
                <a:latin typeface="Times New Roman" pitchFamily="18" charset="0"/>
                <a:cs typeface="Times New Roman" pitchFamily="18" charset="0"/>
              </a:rPr>
              <a:t>meroblastic</a:t>
            </a:r>
            <a:r>
              <a:rPr lang="en-US" dirty="0" smtClean="0">
                <a:solidFill>
                  <a:srgbClr val="008000"/>
                </a:solidFill>
                <a:latin typeface="Times New Roman" pitchFamily="18" charset="0"/>
                <a:cs typeface="Times New Roman" pitchFamily="18" charset="0"/>
              </a:rPr>
              <a:t> &amp; </a:t>
            </a:r>
            <a:r>
              <a:rPr lang="en-US" dirty="0" err="1" smtClean="0">
                <a:solidFill>
                  <a:srgbClr val="008000"/>
                </a:solidFill>
                <a:latin typeface="Times New Roman" pitchFamily="18" charset="0"/>
                <a:cs typeface="Times New Roman" pitchFamily="18" charset="0"/>
              </a:rPr>
              <a:t>discoidal</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During development </a:t>
            </a:r>
            <a:r>
              <a:rPr lang="en-US" b="1" dirty="0" smtClean="0">
                <a:solidFill>
                  <a:srgbClr val="FF0000"/>
                </a:solidFill>
                <a:latin typeface="Times New Roman" pitchFamily="18" charset="0"/>
                <a:cs typeface="Times New Roman" pitchFamily="18" charset="0"/>
              </a:rPr>
              <a:t>extra embryonic membranes</a:t>
            </a:r>
            <a:r>
              <a:rPr lang="en-US" dirty="0" smtClean="0">
                <a:solidFill>
                  <a:srgbClr val="FF0000"/>
                </a:solidFill>
                <a:latin typeface="Times New Roman" pitchFamily="18" charset="0"/>
                <a:cs typeface="Times New Roman" pitchFamily="18" charset="0"/>
              </a:rPr>
              <a:t> namely </a:t>
            </a:r>
            <a:r>
              <a:rPr lang="en-US" b="1" dirty="0" smtClean="0">
                <a:solidFill>
                  <a:srgbClr val="FF0000"/>
                </a:solidFill>
                <a:latin typeface="Times New Roman" pitchFamily="18" charset="0"/>
                <a:cs typeface="Times New Roman" pitchFamily="18" charset="0"/>
              </a:rPr>
              <a:t>amnion, </a:t>
            </a:r>
            <a:r>
              <a:rPr lang="en-US" b="1" dirty="0" err="1" smtClean="0">
                <a:solidFill>
                  <a:srgbClr val="FF0000"/>
                </a:solidFill>
                <a:latin typeface="Times New Roman" pitchFamily="18" charset="0"/>
                <a:cs typeface="Times New Roman" pitchFamily="18" charset="0"/>
              </a:rPr>
              <a:t>allantois,chorion</a:t>
            </a:r>
            <a:r>
              <a:rPr lang="en-US" b="1" dirty="0" smtClean="0">
                <a:solidFill>
                  <a:srgbClr val="FF0000"/>
                </a:solidFill>
                <a:latin typeface="Times New Roman" pitchFamily="18" charset="0"/>
                <a:cs typeface="Times New Roman" pitchFamily="18" charset="0"/>
              </a:rPr>
              <a:t> &amp; yolk sac </a:t>
            </a:r>
            <a:r>
              <a:rPr lang="en-US" dirty="0" smtClean="0">
                <a:solidFill>
                  <a:srgbClr val="FF0000"/>
                </a:solidFill>
                <a:latin typeface="Times New Roman" pitchFamily="18" charset="0"/>
                <a:cs typeface="Times New Roman" pitchFamily="18" charset="0"/>
              </a:rPr>
              <a:t>are formed as in birds &amp; mammals</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00800"/>
          </a:xfrm>
          <a:solidFill>
            <a:schemeClr val="accent3">
              <a:lumMod val="60000"/>
              <a:lumOff val="40000"/>
            </a:schemeClr>
          </a:solidFill>
        </p:spPr>
        <p:txBody>
          <a:bodyPr>
            <a:normAutofit fontScale="90000"/>
          </a:bodyPr>
          <a:lstStyle/>
          <a:p>
            <a:pPr algn="l"/>
            <a:r>
              <a:rPr lang="en-US" dirty="0" smtClean="0"/>
              <a:t/>
            </a:r>
            <a:br>
              <a:rPr lang="en-US" dirty="0" smtClean="0"/>
            </a:br>
            <a:r>
              <a:rPr lang="en-US" dirty="0" err="1" smtClean="0">
                <a:solidFill>
                  <a:srgbClr val="FF0000"/>
                </a:solidFill>
              </a:rPr>
              <a:t>Order:Chelonia</a:t>
            </a:r>
            <a:r>
              <a:rPr lang="en-US" dirty="0" smtClean="0">
                <a:solidFill>
                  <a:srgbClr val="FF0000"/>
                </a:solidFill>
              </a:rPr>
              <a:t>:</a:t>
            </a:r>
            <a:r>
              <a:rPr lang="en-US" dirty="0" smtClean="0"/>
              <a:t/>
            </a:r>
            <a:br>
              <a:rPr lang="en-US" dirty="0" smtClean="0"/>
            </a:br>
            <a:r>
              <a:rPr lang="en-US" dirty="0" smtClean="0">
                <a:solidFill>
                  <a:srgbClr val="008000"/>
                </a:solidFill>
              </a:rPr>
              <a:t>1.called as turtles(marine) ,terrapins (fresh water) and tortoise(moist land</a:t>
            </a:r>
            <a:r>
              <a:rPr lang="en-US" dirty="0" smtClean="0"/>
              <a:t>)</a:t>
            </a:r>
            <a:br>
              <a:rPr lang="en-US" dirty="0" smtClean="0"/>
            </a:br>
            <a:r>
              <a:rPr lang="en-US" dirty="0" smtClean="0"/>
              <a:t>2.body is short and broad</a:t>
            </a:r>
            <a:br>
              <a:rPr lang="en-US" dirty="0" smtClean="0"/>
            </a:br>
            <a:r>
              <a:rPr lang="en-US" dirty="0" smtClean="0"/>
              <a:t>3. </a:t>
            </a:r>
            <a:r>
              <a:rPr lang="en-US" dirty="0" smtClean="0">
                <a:solidFill>
                  <a:srgbClr val="0000FF"/>
                </a:solidFill>
              </a:rPr>
              <a:t>limbs are paddle like in aquatic</a:t>
            </a:r>
            <a:br>
              <a:rPr lang="en-US" dirty="0" smtClean="0">
                <a:solidFill>
                  <a:srgbClr val="0000FF"/>
                </a:solidFill>
              </a:rPr>
            </a:br>
            <a:r>
              <a:rPr lang="en-US" dirty="0" smtClean="0">
                <a:solidFill>
                  <a:srgbClr val="0000FF"/>
                </a:solidFill>
              </a:rPr>
              <a:t>4.body is enclosed in a shell .It consists of dorsal carapace &amp;ventral plastron.</a:t>
            </a:r>
            <a:r>
              <a:rPr lang="en-US" dirty="0" smtClean="0"/>
              <a:t/>
            </a:r>
            <a:br>
              <a:rPr lang="en-US" dirty="0" smtClean="0"/>
            </a:br>
            <a:r>
              <a:rPr lang="en-US" dirty="0" smtClean="0">
                <a:solidFill>
                  <a:srgbClr val="7030A0"/>
                </a:solidFill>
              </a:rPr>
              <a:t>5.skull is </a:t>
            </a:r>
            <a:r>
              <a:rPr lang="en-US" dirty="0" err="1" smtClean="0">
                <a:solidFill>
                  <a:srgbClr val="7030A0"/>
                </a:solidFill>
              </a:rPr>
              <a:t>anapsid,procoelous</a:t>
            </a:r>
            <a:r>
              <a:rPr lang="en-US" dirty="0" smtClean="0">
                <a:solidFill>
                  <a:srgbClr val="7030A0"/>
                </a:solidFill>
              </a:rPr>
              <a:t>  vertebrae, sternum is absent</a:t>
            </a:r>
            <a:br>
              <a:rPr lang="en-US" dirty="0" smtClean="0">
                <a:solidFill>
                  <a:srgbClr val="7030A0"/>
                </a:solidFill>
              </a:rPr>
            </a:br>
            <a:r>
              <a:rPr lang="en-US" dirty="0" smtClean="0">
                <a:solidFill>
                  <a:srgbClr val="7030A0"/>
                </a:solidFill>
              </a:rPr>
              <a:t>6. jaws  are edentate and covered by  horny sheath</a:t>
            </a:r>
            <a:r>
              <a:rPr lang="en-US" dirty="0" smtClean="0"/>
              <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a:solidFill>
            <a:schemeClr val="accent3">
              <a:lumMod val="60000"/>
              <a:lumOff val="40000"/>
            </a:schemeClr>
          </a:solidFill>
        </p:spPr>
        <p:txBody>
          <a:bodyPr>
            <a:normAutofit fontScale="90000"/>
          </a:bodyPr>
          <a:lstStyle/>
          <a:p>
            <a:pPr algn="l"/>
            <a:r>
              <a:rPr lang="en-US" dirty="0" smtClean="0">
                <a:solidFill>
                  <a:srgbClr val="FF33CC"/>
                </a:solidFill>
              </a:rPr>
              <a:t>7.clavicles,interclavicle and abdominal ribs fused with  plastron</a:t>
            </a:r>
            <a:r>
              <a:rPr lang="en-US" dirty="0" smtClean="0"/>
              <a:t/>
            </a:r>
            <a:br>
              <a:rPr lang="en-US" dirty="0" smtClean="0"/>
            </a:br>
            <a:r>
              <a:rPr lang="en-US" dirty="0" smtClean="0"/>
              <a:t>8 </a:t>
            </a:r>
            <a:r>
              <a:rPr lang="en-US" dirty="0" err="1" smtClean="0">
                <a:solidFill>
                  <a:srgbClr val="C00000"/>
                </a:solidFill>
              </a:rPr>
              <a:t>ductus</a:t>
            </a:r>
            <a:r>
              <a:rPr lang="en-US" dirty="0" smtClean="0">
                <a:solidFill>
                  <a:srgbClr val="C00000"/>
                </a:solidFill>
              </a:rPr>
              <a:t> </a:t>
            </a:r>
            <a:r>
              <a:rPr lang="en-US" dirty="0" err="1" smtClean="0">
                <a:solidFill>
                  <a:srgbClr val="C00000"/>
                </a:solidFill>
              </a:rPr>
              <a:t>botalli</a:t>
            </a:r>
            <a:r>
              <a:rPr lang="en-US" dirty="0" smtClean="0">
                <a:solidFill>
                  <a:srgbClr val="C00000"/>
                </a:solidFill>
              </a:rPr>
              <a:t> is present</a:t>
            </a:r>
            <a:r>
              <a:rPr lang="en-US" dirty="0" smtClean="0"/>
              <a:t/>
            </a:r>
            <a:br>
              <a:rPr lang="en-US" dirty="0" smtClean="0"/>
            </a:br>
            <a:r>
              <a:rPr lang="en-US" dirty="0" smtClean="0"/>
              <a:t>9. </a:t>
            </a:r>
            <a:r>
              <a:rPr lang="en-US" dirty="0" err="1" smtClean="0">
                <a:solidFill>
                  <a:srgbClr val="00B050"/>
                </a:solidFill>
              </a:rPr>
              <a:t>cloacal</a:t>
            </a:r>
            <a:r>
              <a:rPr lang="en-US" dirty="0" smtClean="0">
                <a:solidFill>
                  <a:srgbClr val="00B050"/>
                </a:solidFill>
              </a:rPr>
              <a:t> aperture is longitudinal</a:t>
            </a:r>
            <a:br>
              <a:rPr lang="en-US" dirty="0" smtClean="0">
                <a:solidFill>
                  <a:srgbClr val="00B050"/>
                </a:solidFill>
              </a:rPr>
            </a:br>
            <a:r>
              <a:rPr lang="en-US" dirty="0" smtClean="0">
                <a:solidFill>
                  <a:srgbClr val="00B050"/>
                </a:solidFill>
              </a:rPr>
              <a:t>10. males  posses a single penis</a:t>
            </a:r>
            <a:r>
              <a:rPr lang="en-US" dirty="0" smtClean="0"/>
              <a:t/>
            </a:r>
            <a:br>
              <a:rPr lang="en-US" dirty="0" smtClean="0"/>
            </a:br>
            <a:r>
              <a:rPr lang="en-US" dirty="0" smtClean="0"/>
              <a:t>11. </a:t>
            </a:r>
            <a:r>
              <a:rPr lang="en-US" dirty="0" smtClean="0">
                <a:solidFill>
                  <a:srgbClr val="FF0000"/>
                </a:solidFill>
              </a:rPr>
              <a:t>all are oviparous</a:t>
            </a:r>
            <a:br>
              <a:rPr lang="en-US" dirty="0" smtClean="0">
                <a:solidFill>
                  <a:srgbClr val="FF0000"/>
                </a:solidFill>
              </a:rPr>
            </a:br>
            <a:r>
              <a:rPr lang="en-US" dirty="0" smtClean="0">
                <a:solidFill>
                  <a:srgbClr val="FF0000"/>
                </a:solidFill>
              </a:rPr>
              <a:t>12.cloacal respiration found in turtles</a:t>
            </a:r>
            <a:br>
              <a:rPr lang="en-US" dirty="0" smtClean="0">
                <a:solidFill>
                  <a:srgbClr val="FF0000"/>
                </a:solidFill>
              </a:rPr>
            </a:br>
            <a:r>
              <a:rPr lang="en-US" dirty="0" smtClean="0">
                <a:solidFill>
                  <a:srgbClr val="FF0000"/>
                </a:solidFill>
              </a:rPr>
              <a:t>13.longest life span</a:t>
            </a:r>
            <a:br>
              <a:rPr lang="en-US" dirty="0" smtClean="0">
                <a:solidFill>
                  <a:srgbClr val="FF0000"/>
                </a:solidFill>
              </a:rPr>
            </a:br>
            <a:r>
              <a:rPr lang="en-US" dirty="0" smtClean="0">
                <a:solidFill>
                  <a:srgbClr val="FF0000"/>
                </a:solidFill>
              </a:rPr>
              <a:t>14. Single  </a:t>
            </a:r>
            <a:r>
              <a:rPr lang="en-US" dirty="0" err="1" smtClean="0">
                <a:solidFill>
                  <a:srgbClr val="FF0000"/>
                </a:solidFill>
              </a:rPr>
              <a:t>nosal</a:t>
            </a:r>
            <a:r>
              <a:rPr lang="en-US" dirty="0" smtClean="0">
                <a:solidFill>
                  <a:srgbClr val="FF0000"/>
                </a:solidFill>
              </a:rPr>
              <a:t> opening is present</a:t>
            </a:r>
            <a:endParaRPr lang="en-U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0"/>
          </a:xfrm>
          <a:solidFill>
            <a:schemeClr val="accent6">
              <a:lumMod val="40000"/>
              <a:lumOff val="60000"/>
            </a:schemeClr>
          </a:solidFill>
        </p:spPr>
        <p:txBody>
          <a:bodyPr>
            <a:normAutofit fontScale="90000"/>
          </a:bodyPr>
          <a:lstStyle/>
          <a:p>
            <a:pPr algn="l"/>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Extant Reptiles -grouped into 4 orders</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1.Chelonia-</a:t>
            </a:r>
            <a:r>
              <a:rPr lang="en-US" sz="4000" b="1" i="1" dirty="0" smtClean="0">
                <a:solidFill>
                  <a:srgbClr val="FF0000"/>
                </a:solidFill>
                <a:latin typeface="Times New Roman" pitchFamily="18" charset="0"/>
                <a:cs typeface="Times New Roman" pitchFamily="18" charset="0"/>
              </a:rPr>
              <a:t>Chelone</a:t>
            </a:r>
            <a:r>
              <a:rPr lang="en-US" sz="4000" b="1" dirty="0" smtClean="0">
                <a:solidFill>
                  <a:srgbClr val="FF0000"/>
                </a:solidFill>
                <a:latin typeface="Times New Roman" pitchFamily="18" charset="0"/>
                <a:cs typeface="Times New Roman" pitchFamily="18" charset="0"/>
              </a:rPr>
              <a:t> – </a:t>
            </a:r>
            <a:r>
              <a:rPr lang="en-US" sz="4000" dirty="0" smtClean="0">
                <a:solidFill>
                  <a:srgbClr val="FF0000"/>
                </a:solidFill>
                <a:latin typeface="Times New Roman" pitchFamily="18" charset="0"/>
                <a:cs typeface="Times New Roman" pitchFamily="18" charset="0"/>
              </a:rPr>
              <a:t>marine green </a:t>
            </a:r>
            <a:r>
              <a:rPr lang="en-US" sz="4000" dirty="0" err="1" smtClean="0">
                <a:solidFill>
                  <a:srgbClr val="FF0000"/>
                </a:solidFill>
                <a:latin typeface="Times New Roman" pitchFamily="18" charset="0"/>
                <a:cs typeface="Times New Roman" pitchFamily="18" charset="0"/>
              </a:rPr>
              <a:t>turtle,</a:t>
            </a:r>
            <a:r>
              <a:rPr lang="en-US" sz="4000" b="1" i="1" dirty="0" err="1" smtClean="0">
                <a:solidFill>
                  <a:srgbClr val="FF0000"/>
                </a:solidFill>
                <a:latin typeface="Times New Roman" pitchFamily="18" charset="0"/>
                <a:cs typeface="Times New Roman" pitchFamily="18" charset="0"/>
              </a:rPr>
              <a:t>Testudo</a:t>
            </a:r>
            <a:r>
              <a:rPr lang="en-US" sz="4000" dirty="0" smtClean="0">
                <a:solidFill>
                  <a:srgbClr val="FF0000"/>
                </a:solidFill>
                <a:latin typeface="Times New Roman" pitchFamily="18" charset="0"/>
                <a:cs typeface="Times New Roman" pitchFamily="18" charset="0"/>
              </a:rPr>
              <a:t>(Terrestrial form),</a:t>
            </a:r>
            <a:r>
              <a:rPr lang="en-US" sz="4000" b="1" i="1" dirty="0" err="1" smtClean="0">
                <a:solidFill>
                  <a:srgbClr val="FF0000"/>
                </a:solidFill>
                <a:latin typeface="Times New Roman" pitchFamily="18" charset="0"/>
                <a:cs typeface="Times New Roman" pitchFamily="18" charset="0"/>
              </a:rPr>
              <a:t>Trionyx</a:t>
            </a:r>
            <a:r>
              <a:rPr lang="en-US" sz="4000" dirty="0" smtClean="0">
                <a:solidFill>
                  <a:srgbClr val="FF0000"/>
                </a:solidFill>
                <a:latin typeface="Times New Roman" pitchFamily="18" charset="0"/>
                <a:cs typeface="Times New Roman" pitchFamily="18" charset="0"/>
              </a:rPr>
              <a:t> (fresh water form),</a:t>
            </a:r>
            <a:r>
              <a:rPr lang="en-US" sz="4000" dirty="0" err="1" smtClean="0">
                <a:solidFill>
                  <a:srgbClr val="FF0000"/>
                </a:solidFill>
                <a:latin typeface="Times New Roman" pitchFamily="18" charset="0"/>
                <a:cs typeface="Times New Roman" pitchFamily="18" charset="0"/>
              </a:rPr>
              <a:t>Dermochelys</a:t>
            </a:r>
            <a:r>
              <a:rPr lang="en-US" sz="4000" dirty="0" smtClean="0">
                <a:solidFill>
                  <a:srgbClr val="FF0000"/>
                </a:solidFill>
                <a:latin typeface="Times New Roman" pitchFamily="18" charset="0"/>
                <a:cs typeface="Times New Roman" pitchFamily="18" charset="0"/>
              </a:rPr>
              <a:t>(leather back turtle)</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solidFill>
                  <a:srgbClr val="008000"/>
                </a:solidFill>
                <a:latin typeface="Times New Roman" pitchFamily="18" charset="0"/>
                <a:cs typeface="Times New Roman" pitchFamily="18" charset="0"/>
              </a:rPr>
              <a:t>2.</a:t>
            </a:r>
            <a:r>
              <a:rPr lang="en-US" sz="4000" b="1" dirty="0" smtClean="0">
                <a:solidFill>
                  <a:srgbClr val="008000"/>
                </a:solidFill>
                <a:latin typeface="Times New Roman" pitchFamily="18" charset="0"/>
                <a:cs typeface="Times New Roman" pitchFamily="18" charset="0"/>
              </a:rPr>
              <a:t>Rhyncocephalia</a:t>
            </a:r>
            <a:r>
              <a:rPr lang="en-US" sz="4000" dirty="0" smtClean="0">
                <a:solidFill>
                  <a:srgbClr val="008000"/>
                </a:solidFill>
                <a:latin typeface="Times New Roman" pitchFamily="18" charset="0"/>
                <a:cs typeface="Times New Roman" pitchFamily="18" charset="0"/>
              </a:rPr>
              <a:t>–</a:t>
            </a:r>
            <a:r>
              <a:rPr lang="en-US" sz="4000" b="1" i="1" dirty="0" smtClean="0">
                <a:solidFill>
                  <a:srgbClr val="008000"/>
                </a:solidFill>
                <a:latin typeface="Times New Roman" pitchFamily="18" charset="0"/>
                <a:cs typeface="Times New Roman" pitchFamily="18" charset="0"/>
              </a:rPr>
              <a:t>Sphenodon</a:t>
            </a:r>
            <a:r>
              <a:rPr lang="en-US" sz="4000" dirty="0" smtClean="0">
                <a:solidFill>
                  <a:srgbClr val="008000"/>
                </a:solidFill>
                <a:latin typeface="Times New Roman" pitchFamily="18" charset="0"/>
                <a:cs typeface="Times New Roman" pitchFamily="18" charset="0"/>
              </a:rPr>
              <a:t> </a:t>
            </a:r>
            <a:br>
              <a:rPr lang="en-US" sz="4000" dirty="0" smtClean="0">
                <a:solidFill>
                  <a:srgbClr val="008000"/>
                </a:solidFill>
                <a:latin typeface="Times New Roman" pitchFamily="18" charset="0"/>
                <a:cs typeface="Times New Roman" pitchFamily="18" charset="0"/>
              </a:rPr>
            </a:br>
            <a:r>
              <a:rPr lang="en-US" sz="4000" dirty="0" smtClean="0">
                <a:solidFill>
                  <a:srgbClr val="008000"/>
                </a:solidFill>
                <a:latin typeface="Times New Roman" pitchFamily="18" charset="0"/>
                <a:cs typeface="Times New Roman" pitchFamily="18" charset="0"/>
              </a:rPr>
              <a:t>(</a:t>
            </a:r>
            <a:r>
              <a:rPr lang="en-US" sz="4000" b="1" dirty="0" err="1" smtClean="0">
                <a:solidFill>
                  <a:srgbClr val="008000"/>
                </a:solidFill>
                <a:latin typeface="Times New Roman" pitchFamily="18" charset="0"/>
                <a:cs typeface="Times New Roman" pitchFamily="18" charset="0"/>
              </a:rPr>
              <a:t>a`living</a:t>
            </a:r>
            <a:r>
              <a:rPr lang="en-US" sz="4000" b="1" dirty="0" smtClean="0">
                <a:solidFill>
                  <a:srgbClr val="008000"/>
                </a:solidFill>
                <a:latin typeface="Times New Roman" pitchFamily="18" charset="0"/>
                <a:cs typeface="Times New Roman" pitchFamily="18" charset="0"/>
              </a:rPr>
              <a:t> </a:t>
            </a:r>
            <a:r>
              <a:rPr lang="en-US" sz="4000" b="1" dirty="0" err="1" smtClean="0">
                <a:solidFill>
                  <a:srgbClr val="008000"/>
                </a:solidFill>
                <a:latin typeface="Times New Roman" pitchFamily="18" charset="0"/>
                <a:cs typeface="Times New Roman" pitchFamily="18" charset="0"/>
              </a:rPr>
              <a:t>fossil’</a:t>
            </a:r>
            <a:r>
              <a:rPr lang="en-US" sz="4000" dirty="0" err="1" smtClean="0">
                <a:solidFill>
                  <a:srgbClr val="008000"/>
                </a:solidFill>
                <a:latin typeface="Times New Roman" pitchFamily="18" charset="0"/>
                <a:cs typeface="Times New Roman" pitchFamily="18" charset="0"/>
              </a:rPr>
              <a:t>,endemic</a:t>
            </a:r>
            <a:r>
              <a:rPr lang="en-US" sz="4000" dirty="0" smtClean="0">
                <a:solidFill>
                  <a:srgbClr val="008000"/>
                </a:solidFill>
                <a:latin typeface="Times New Roman" pitchFamily="18" charset="0"/>
                <a:cs typeface="Times New Roman" pitchFamily="18" charset="0"/>
              </a:rPr>
              <a:t> to </a:t>
            </a:r>
            <a:r>
              <a:rPr lang="en-US" sz="4000" b="1" dirty="0" err="1" smtClean="0">
                <a:solidFill>
                  <a:srgbClr val="008000"/>
                </a:solidFill>
                <a:latin typeface="Times New Roman" pitchFamily="18" charset="0"/>
                <a:cs typeface="Times New Roman" pitchFamily="18" charset="0"/>
              </a:rPr>
              <a:t>Newzealand</a:t>
            </a:r>
            <a:r>
              <a:rPr lang="en-US" sz="4000" dirty="0" smtClean="0">
                <a:solidFill>
                  <a:srgbClr val="008000"/>
                </a:solidFill>
                <a:latin typeface="Times New Roman" pitchFamily="18" charset="0"/>
                <a:cs typeface="Times New Roman" pitchFamily="18" charset="0"/>
              </a:rPr>
              <a:t>)</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solidFill>
                  <a:srgbClr val="7030A0"/>
                </a:solidFill>
                <a:latin typeface="Times New Roman" pitchFamily="18" charset="0"/>
                <a:cs typeface="Times New Roman" pitchFamily="18" charset="0"/>
              </a:rPr>
              <a:t>3.C</a:t>
            </a:r>
            <a:r>
              <a:rPr lang="en-US" sz="4000" b="1" dirty="0" smtClean="0">
                <a:solidFill>
                  <a:srgbClr val="7030A0"/>
                </a:solidFill>
                <a:latin typeface="Times New Roman" pitchFamily="18" charset="0"/>
                <a:cs typeface="Times New Roman" pitchFamily="18" charset="0"/>
              </a:rPr>
              <a:t>rocodilia </a:t>
            </a:r>
            <a:r>
              <a:rPr lang="en-US" sz="4000" dirty="0" smtClean="0">
                <a:solidFill>
                  <a:srgbClr val="7030A0"/>
                </a:solidFill>
                <a:latin typeface="Times New Roman" pitchFamily="18" charset="0"/>
                <a:cs typeface="Times New Roman" pitchFamily="18" charset="0"/>
              </a:rPr>
              <a:t>–</a:t>
            </a:r>
            <a:r>
              <a:rPr lang="en-US" sz="4000" b="1" i="1" dirty="0" err="1" smtClean="0">
                <a:solidFill>
                  <a:srgbClr val="7030A0"/>
                </a:solidFill>
                <a:latin typeface="Times New Roman" pitchFamily="18" charset="0"/>
                <a:cs typeface="Times New Roman" pitchFamily="18" charset="0"/>
              </a:rPr>
              <a:t>Crocodylus</a:t>
            </a:r>
            <a:r>
              <a:rPr lang="en-US" sz="4000" b="1" i="1" dirty="0" smtClean="0">
                <a:solidFill>
                  <a:srgbClr val="7030A0"/>
                </a:solidFill>
                <a:latin typeface="Times New Roman" pitchFamily="18" charset="0"/>
                <a:cs typeface="Times New Roman" pitchFamily="18" charset="0"/>
              </a:rPr>
              <a:t> </a:t>
            </a:r>
            <a:r>
              <a:rPr lang="en-US" sz="4000" b="1" i="1" dirty="0" err="1" smtClean="0">
                <a:solidFill>
                  <a:srgbClr val="7030A0"/>
                </a:solidFill>
                <a:latin typeface="Times New Roman" pitchFamily="18" charset="0"/>
                <a:cs typeface="Times New Roman" pitchFamily="18" charset="0"/>
              </a:rPr>
              <a:t>palustris</a:t>
            </a:r>
            <a:r>
              <a:rPr lang="en-US" sz="4000" dirty="0" smtClean="0">
                <a:solidFill>
                  <a:srgbClr val="7030A0"/>
                </a:solidFill>
                <a:latin typeface="Times New Roman" pitchFamily="18" charset="0"/>
                <a:cs typeface="Times New Roman" pitchFamily="18" charset="0"/>
              </a:rPr>
              <a:t>(Indian Crocodile or </a:t>
            </a:r>
            <a:r>
              <a:rPr lang="en-US" sz="4000" dirty="0" err="1" smtClean="0">
                <a:solidFill>
                  <a:srgbClr val="7030A0"/>
                </a:solidFill>
                <a:latin typeface="Times New Roman" pitchFamily="18" charset="0"/>
                <a:cs typeface="Times New Roman" pitchFamily="18" charset="0"/>
              </a:rPr>
              <a:t>maggur</a:t>
            </a:r>
            <a:r>
              <a:rPr lang="en-US" sz="4000" dirty="0" smtClean="0">
                <a:solidFill>
                  <a:srgbClr val="7030A0"/>
                </a:solidFill>
                <a:latin typeface="Times New Roman" pitchFamily="18" charset="0"/>
                <a:cs typeface="Times New Roman" pitchFamily="18" charset="0"/>
              </a:rPr>
              <a:t>), </a:t>
            </a:r>
            <a:r>
              <a:rPr lang="en-US" sz="4000" b="1" i="1" dirty="0" smtClean="0">
                <a:solidFill>
                  <a:srgbClr val="7030A0"/>
                </a:solidFill>
                <a:latin typeface="Times New Roman" pitchFamily="18" charset="0"/>
                <a:cs typeface="Times New Roman" pitchFamily="18" charset="0"/>
              </a:rPr>
              <a:t>Alligator</a:t>
            </a:r>
            <a:r>
              <a:rPr lang="en-US" sz="4000" dirty="0" smtClean="0">
                <a:solidFill>
                  <a:srgbClr val="7030A0"/>
                </a:solidFill>
                <a:latin typeface="Times New Roman" pitchFamily="18" charset="0"/>
                <a:cs typeface="Times New Roman" pitchFamily="18" charset="0"/>
              </a:rPr>
              <a:t> (alligator) </a:t>
            </a:r>
            <a:r>
              <a:rPr lang="en-US" sz="4000" b="1" i="1" dirty="0" err="1" smtClean="0">
                <a:solidFill>
                  <a:srgbClr val="7030A0"/>
                </a:solidFill>
                <a:latin typeface="Times New Roman" pitchFamily="18" charset="0"/>
                <a:cs typeface="Times New Roman" pitchFamily="18" charset="0"/>
              </a:rPr>
              <a:t>Gavialis</a:t>
            </a:r>
            <a:r>
              <a:rPr lang="en-US" sz="4000" b="1" i="1" dirty="0" smtClean="0">
                <a:solidFill>
                  <a:srgbClr val="7030A0"/>
                </a:solidFill>
                <a:latin typeface="Times New Roman" pitchFamily="18" charset="0"/>
                <a:cs typeface="Times New Roman" pitchFamily="18" charset="0"/>
              </a:rPr>
              <a:t> </a:t>
            </a:r>
            <a:r>
              <a:rPr lang="en-US" sz="4000" b="1" i="1" dirty="0" err="1" smtClean="0">
                <a:solidFill>
                  <a:srgbClr val="7030A0"/>
                </a:solidFill>
                <a:latin typeface="Times New Roman" pitchFamily="18" charset="0"/>
                <a:cs typeface="Times New Roman" pitchFamily="18" charset="0"/>
              </a:rPr>
              <a:t>gangeticus</a:t>
            </a:r>
            <a:r>
              <a:rPr lang="en-US" sz="4000" dirty="0" smtClean="0">
                <a:solidFill>
                  <a:srgbClr val="7030A0"/>
                </a:solidFill>
                <a:latin typeface="Times New Roman" pitchFamily="18" charset="0"/>
                <a:cs typeface="Times New Roman" pitchFamily="18" charset="0"/>
              </a:rPr>
              <a:t>(Indian Gavial or </a:t>
            </a:r>
            <a:r>
              <a:rPr lang="en-US" sz="4000" dirty="0" err="1" smtClean="0">
                <a:solidFill>
                  <a:srgbClr val="7030A0"/>
                </a:solidFill>
                <a:latin typeface="Times New Roman" pitchFamily="18" charset="0"/>
                <a:cs typeface="Times New Roman" pitchFamily="18" charset="0"/>
              </a:rPr>
              <a:t>gharial</a:t>
            </a:r>
            <a:r>
              <a:rPr lang="en-US" sz="4000" dirty="0" smtClean="0">
                <a:solidFill>
                  <a:srgbClr val="7030A0"/>
                </a:solidFill>
                <a:latin typeface="Times New Roman" pitchFamily="18" charset="0"/>
                <a:cs typeface="Times New Roman" pitchFamily="18" charset="0"/>
              </a:rPr>
              <a:t>)</a:t>
            </a:r>
            <a:br>
              <a:rPr lang="en-US" sz="4000" dirty="0" smtClean="0">
                <a:solidFill>
                  <a:srgbClr val="7030A0"/>
                </a:solidFill>
                <a:latin typeface="Times New Roman" pitchFamily="18" charset="0"/>
                <a:cs typeface="Times New Roman" pitchFamily="18" charset="0"/>
              </a:rPr>
            </a:br>
            <a:r>
              <a:rPr lang="en-US" sz="4000" dirty="0" smtClean="0">
                <a:solidFill>
                  <a:srgbClr val="FF33CC"/>
                </a:solidFill>
                <a:latin typeface="Times New Roman" pitchFamily="18" charset="0"/>
                <a:cs typeface="Times New Roman" pitchFamily="18" charset="0"/>
              </a:rPr>
              <a:t>4.order:Squamata: Lizards &amp;snakes </a:t>
            </a:r>
            <a:r>
              <a:rPr lang="en-US" b="1" dirty="0" smtClean="0">
                <a:solidFill>
                  <a:srgbClr val="FF33CC"/>
                </a:solidFill>
                <a:latin typeface="Times New Roman" pitchFamily="18" charset="0"/>
                <a:cs typeface="Times New Roman" pitchFamily="18" charset="0"/>
              </a:rPr>
              <a:t/>
            </a:r>
            <a:br>
              <a:rPr lang="en-US" b="1" dirty="0" smtClean="0">
                <a:solidFill>
                  <a:srgbClr val="FF33CC"/>
                </a:solidFill>
                <a:latin typeface="Times New Roman" pitchFamily="18" charset="0"/>
                <a:cs typeface="Times New Roman" pitchFamily="18" charset="0"/>
              </a:rPr>
            </a:br>
            <a:endParaRPr lang="en-US" dirty="0">
              <a:solidFill>
                <a:srgbClr val="FF33CC"/>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keacat.com/assets/images/symbols/turtle1.jpg"/>
          <p:cNvPicPr>
            <a:picLocks noChangeAspect="1" noChangeArrowheads="1"/>
          </p:cNvPicPr>
          <p:nvPr/>
        </p:nvPicPr>
        <p:blipFill>
          <a:blip r:embed="rId3" cstate="print"/>
          <a:srcRect/>
          <a:stretch>
            <a:fillRect/>
          </a:stretch>
        </p:blipFill>
        <p:spPr bwMode="auto">
          <a:xfrm>
            <a:off x="3352800" y="2819400"/>
            <a:ext cx="2619375" cy="1590675"/>
          </a:xfrm>
          <a:prstGeom prst="rect">
            <a:avLst/>
          </a:prstGeom>
          <a:noFill/>
        </p:spPr>
      </p:pic>
      <p:pic>
        <p:nvPicPr>
          <p:cNvPr id="1028" name="Picture 4" descr="http://www.empireoftheturtle.com/Florida/Chelonia_mydas_1d.JPG"/>
          <p:cNvPicPr>
            <a:picLocks noChangeAspect="1" noChangeArrowheads="1"/>
          </p:cNvPicPr>
          <p:nvPr/>
        </p:nvPicPr>
        <p:blipFill>
          <a:blip r:embed="rId4" cstate="print"/>
          <a:srcRect/>
          <a:stretch>
            <a:fillRect/>
          </a:stretch>
        </p:blipFill>
        <p:spPr bwMode="auto">
          <a:xfrm>
            <a:off x="457200" y="285750"/>
            <a:ext cx="7620000" cy="6572250"/>
          </a:xfrm>
          <a:prstGeom prst="rect">
            <a:avLst/>
          </a:prstGeom>
          <a:noFill/>
        </p:spPr>
      </p:pic>
      <p:sp>
        <p:nvSpPr>
          <p:cNvPr id="5" name="Rectangle 4"/>
          <p:cNvSpPr/>
          <p:nvPr/>
        </p:nvSpPr>
        <p:spPr>
          <a:xfrm>
            <a:off x="8305800" y="2819400"/>
            <a:ext cx="470968" cy="3693319"/>
          </a:xfrm>
          <a:prstGeom prst="rect">
            <a:avLst/>
          </a:prstGeom>
        </p:spPr>
        <p:txBody>
          <a:bodyPr wrap="square">
            <a:spAutoFit/>
          </a:bodyPr>
          <a:lstStyle/>
          <a:p>
            <a:r>
              <a:rPr lang="en-US" dirty="0" smtClean="0"/>
              <a:t>C</a:t>
            </a:r>
          </a:p>
          <a:p>
            <a:r>
              <a:rPr lang="en-US" dirty="0" smtClean="0"/>
              <a:t>H</a:t>
            </a:r>
          </a:p>
          <a:p>
            <a:r>
              <a:rPr lang="en-US" dirty="0" smtClean="0"/>
              <a:t>E</a:t>
            </a:r>
          </a:p>
          <a:p>
            <a:r>
              <a:rPr lang="en-US" dirty="0" smtClean="0"/>
              <a:t>L</a:t>
            </a:r>
          </a:p>
          <a:p>
            <a:r>
              <a:rPr lang="en-US" dirty="0" smtClean="0"/>
              <a:t>O</a:t>
            </a:r>
          </a:p>
          <a:p>
            <a:r>
              <a:rPr lang="en-US" dirty="0" smtClean="0"/>
              <a:t>N</a:t>
            </a:r>
          </a:p>
          <a:p>
            <a:r>
              <a:rPr lang="en-US" dirty="0" smtClean="0"/>
              <a:t>E</a:t>
            </a:r>
          </a:p>
          <a:p>
            <a:r>
              <a:rPr lang="en-US" dirty="0" smtClean="0"/>
              <a:t> M</a:t>
            </a:r>
          </a:p>
          <a:p>
            <a:r>
              <a:rPr lang="en-US" dirty="0" smtClean="0"/>
              <a:t>Y</a:t>
            </a:r>
          </a:p>
          <a:p>
            <a:r>
              <a:rPr lang="en-US" dirty="0" smtClean="0"/>
              <a:t>D</a:t>
            </a:r>
          </a:p>
          <a:p>
            <a:r>
              <a:rPr lang="en-US" dirty="0" smtClean="0"/>
              <a:t>A</a:t>
            </a:r>
          </a:p>
          <a:p>
            <a:r>
              <a:rPr lang="en-US" dirty="0" smtClean="0"/>
              <a:t>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ing cobra portait © Bo Jonsson"/>
          <p:cNvPicPr>
            <a:picLocks noChangeAspect="1" noChangeArrowheads="1"/>
          </p:cNvPicPr>
          <p:nvPr/>
        </p:nvPicPr>
        <p:blipFill>
          <a:blip r:embed="rId2" cstate="print"/>
          <a:srcRect/>
          <a:stretch>
            <a:fillRect/>
          </a:stretch>
        </p:blipFill>
        <p:spPr bwMode="auto">
          <a:xfrm>
            <a:off x="1828800" y="990600"/>
            <a:ext cx="5743575" cy="5257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cdn7.wn.com/ph/img/bd/36/32c9bcdfc2b493c426ff635825c4-grande.jpg"/>
          <p:cNvPicPr>
            <a:picLocks noChangeAspect="1" noChangeArrowheads="1"/>
          </p:cNvPicPr>
          <p:nvPr/>
        </p:nvPicPr>
        <p:blipFill>
          <a:blip r:embed="rId2" cstate="print"/>
          <a:srcRect/>
          <a:stretch>
            <a:fillRect/>
          </a:stretch>
        </p:blipFill>
        <p:spPr bwMode="auto">
          <a:xfrm>
            <a:off x="609600" y="1524000"/>
            <a:ext cx="7848600" cy="4953000"/>
          </a:xfrm>
          <a:prstGeom prst="rect">
            <a:avLst/>
          </a:prstGeom>
          <a:noFill/>
        </p:spPr>
      </p:pic>
      <p:sp>
        <p:nvSpPr>
          <p:cNvPr id="3" name="Rectangle 2"/>
          <p:cNvSpPr/>
          <p:nvPr/>
        </p:nvSpPr>
        <p:spPr>
          <a:xfrm>
            <a:off x="1371600" y="533400"/>
            <a:ext cx="6477000" cy="769441"/>
          </a:xfrm>
          <a:prstGeom prst="rect">
            <a:avLst/>
          </a:prstGeom>
        </p:spPr>
        <p:txBody>
          <a:bodyPr wrap="square">
            <a:spAutoFit/>
          </a:bodyPr>
          <a:lstStyle/>
          <a:p>
            <a:pPr algn="ctr"/>
            <a:r>
              <a:rPr lang="en-US" sz="4400" dirty="0" smtClean="0">
                <a:latin typeface="Times New Roman" pitchFamily="18" charset="0"/>
                <a:cs typeface="Times New Roman" pitchFamily="18" charset="0"/>
              </a:rPr>
              <a:t>TESTUDO</a:t>
            </a:r>
            <a:endParaRPr lang="en-US" sz="44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naturephoto-cz.com/photos/sevcik/testudo-marginata--testudo-marginata-2.jpg"/>
          <p:cNvPicPr>
            <a:picLocks noChangeAspect="1" noChangeArrowheads="1"/>
          </p:cNvPicPr>
          <p:nvPr/>
        </p:nvPicPr>
        <p:blipFill>
          <a:blip r:embed="rId2" cstate="print"/>
          <a:srcRect/>
          <a:stretch>
            <a:fillRect/>
          </a:stretch>
        </p:blipFill>
        <p:spPr bwMode="auto">
          <a:xfrm>
            <a:off x="2057400" y="1371600"/>
            <a:ext cx="5715000" cy="3724276"/>
          </a:xfrm>
          <a:prstGeom prst="rect">
            <a:avLst/>
          </a:prstGeom>
          <a:noFill/>
        </p:spPr>
      </p:pic>
      <p:sp>
        <p:nvSpPr>
          <p:cNvPr id="3" name="Rectangle 2"/>
          <p:cNvSpPr/>
          <p:nvPr/>
        </p:nvSpPr>
        <p:spPr>
          <a:xfrm>
            <a:off x="914400" y="457200"/>
            <a:ext cx="7086600" cy="769441"/>
          </a:xfrm>
          <a:prstGeom prst="rect">
            <a:avLst/>
          </a:prstGeom>
        </p:spPr>
        <p:txBody>
          <a:bodyPr wrap="square">
            <a:spAutoFit/>
          </a:bodyPr>
          <a:lstStyle/>
          <a:p>
            <a:pPr algn="ctr"/>
            <a:r>
              <a:rPr lang="en-US" sz="4400" dirty="0" smtClean="0">
                <a:latin typeface="Times New Roman" pitchFamily="18" charset="0"/>
                <a:cs typeface="Times New Roman" pitchFamily="18" charset="0"/>
              </a:rPr>
              <a:t>TESTUDO</a:t>
            </a:r>
            <a:endParaRPr lang="en-US" sz="4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cdn1.arkive.org/media/7D/7D4B68CC-39E3-4CA2-B1FD-E5F66286ADF1/Presentation.Large/Indian-narrow-head-softshell-turtle.jpg"/>
          <p:cNvPicPr>
            <a:picLocks noChangeAspect="1" noChangeArrowheads="1"/>
          </p:cNvPicPr>
          <p:nvPr/>
        </p:nvPicPr>
        <p:blipFill>
          <a:blip r:embed="rId2" cstate="print"/>
          <a:srcRect t="14474"/>
          <a:stretch>
            <a:fillRect/>
          </a:stretch>
        </p:blipFill>
        <p:spPr bwMode="auto">
          <a:xfrm>
            <a:off x="304800" y="914400"/>
            <a:ext cx="8305800" cy="5715000"/>
          </a:xfrm>
          <a:prstGeom prst="rect">
            <a:avLst/>
          </a:prstGeom>
          <a:noFill/>
        </p:spPr>
      </p:pic>
      <p:sp>
        <p:nvSpPr>
          <p:cNvPr id="4" name="Rectangle 3"/>
          <p:cNvSpPr/>
          <p:nvPr/>
        </p:nvSpPr>
        <p:spPr>
          <a:xfrm>
            <a:off x="304800" y="0"/>
            <a:ext cx="8534400" cy="769441"/>
          </a:xfrm>
          <a:prstGeom prst="rect">
            <a:avLst/>
          </a:prstGeom>
        </p:spPr>
        <p:txBody>
          <a:bodyPr wrap="square">
            <a:spAutoFit/>
          </a:bodyPr>
          <a:lstStyle/>
          <a:p>
            <a:r>
              <a:rPr lang="en-US" sz="4400" dirty="0" err="1" smtClean="0">
                <a:latin typeface="Times New Roman" pitchFamily="18" charset="0"/>
                <a:cs typeface="Times New Roman" pitchFamily="18" charset="0"/>
              </a:rPr>
              <a:t>Trionyx</a:t>
            </a:r>
            <a:r>
              <a:rPr lang="en-US" sz="4400" dirty="0" smtClean="0">
                <a:latin typeface="Times New Roman" pitchFamily="18" charset="0"/>
                <a:cs typeface="Times New Roman" pitchFamily="18" charset="0"/>
              </a:rPr>
              <a:t> - fresh water form</a:t>
            </a:r>
            <a:endParaRPr lang="en-US" sz="44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upload.wikimedia.org/wikipedia/commons/a/af/Lissemys_punctata1.jpg"/>
          <p:cNvPicPr>
            <a:picLocks noChangeAspect="1" noChangeArrowheads="1"/>
          </p:cNvPicPr>
          <p:nvPr/>
        </p:nvPicPr>
        <p:blipFill>
          <a:blip r:embed="rId2" cstate="print"/>
          <a:srcRect/>
          <a:stretch>
            <a:fillRect/>
          </a:stretch>
        </p:blipFill>
        <p:spPr bwMode="auto">
          <a:xfrm>
            <a:off x="0" y="838200"/>
            <a:ext cx="8963025" cy="6019800"/>
          </a:xfrm>
          <a:prstGeom prst="rect">
            <a:avLst/>
          </a:prstGeom>
          <a:noFill/>
        </p:spPr>
      </p:pic>
      <p:sp>
        <p:nvSpPr>
          <p:cNvPr id="3" name="Rectangle 2"/>
          <p:cNvSpPr/>
          <p:nvPr/>
        </p:nvSpPr>
        <p:spPr>
          <a:xfrm>
            <a:off x="0" y="0"/>
            <a:ext cx="8915400" cy="830997"/>
          </a:xfrm>
          <a:prstGeom prst="rect">
            <a:avLst/>
          </a:prstGeom>
        </p:spPr>
        <p:txBody>
          <a:bodyPr wrap="square">
            <a:spAutoFit/>
          </a:bodyPr>
          <a:lstStyle/>
          <a:p>
            <a:r>
              <a:rPr lang="en-US" sz="4800" dirty="0" err="1" smtClean="0">
                <a:latin typeface="Times New Roman" pitchFamily="18" charset="0"/>
                <a:cs typeface="Times New Roman" pitchFamily="18" charset="0"/>
              </a:rPr>
              <a:t>Trionyx</a:t>
            </a:r>
            <a:r>
              <a:rPr lang="en-US" sz="4800" dirty="0" smtClean="0">
                <a:latin typeface="Times New Roman" pitchFamily="18" charset="0"/>
                <a:cs typeface="Times New Roman" pitchFamily="18" charset="0"/>
              </a:rPr>
              <a:t> fresh water form</a:t>
            </a:r>
            <a:endParaRPr lang="en-US" sz="48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RwcGE-8k_q7KmOzScKSEdwPdwZ6ccbOVaPRKhHfGoYTjwsEdOI"/>
          <p:cNvPicPr>
            <a:picLocks noChangeAspect="1" noChangeArrowheads="1"/>
          </p:cNvPicPr>
          <p:nvPr/>
        </p:nvPicPr>
        <p:blipFill>
          <a:blip r:embed="rId3"/>
          <a:srcRect/>
          <a:stretch>
            <a:fillRect/>
          </a:stretch>
        </p:blipFill>
        <p:spPr bwMode="auto">
          <a:xfrm>
            <a:off x="1447800" y="1219200"/>
            <a:ext cx="5486400" cy="4495800"/>
          </a:xfrm>
          <a:prstGeom prst="rect">
            <a:avLst/>
          </a:prstGeom>
          <a:noFill/>
        </p:spPr>
      </p:pic>
      <p:sp>
        <p:nvSpPr>
          <p:cNvPr id="3" name="Rectangle 2"/>
          <p:cNvSpPr/>
          <p:nvPr/>
        </p:nvSpPr>
        <p:spPr>
          <a:xfrm>
            <a:off x="2819400" y="533400"/>
            <a:ext cx="3581400" cy="646331"/>
          </a:xfrm>
          <a:prstGeom prst="rect">
            <a:avLst/>
          </a:prstGeom>
        </p:spPr>
        <p:txBody>
          <a:bodyPr wrap="square">
            <a:spAutoFit/>
          </a:bodyPr>
          <a:lstStyle/>
          <a:p>
            <a:pPr algn="ctr"/>
            <a:r>
              <a:rPr lang="en-US" sz="3600" b="1" i="1" dirty="0" smtClean="0">
                <a:solidFill>
                  <a:srgbClr val="FF33CC"/>
                </a:solidFill>
              </a:rPr>
              <a:t>DERMOCHELIS</a:t>
            </a:r>
            <a:endParaRPr lang="en-US" sz="3600" b="1" i="1" dirty="0">
              <a:solidFill>
                <a:srgbClr val="FF33CC"/>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solidFill>
            <a:schemeClr val="accent6">
              <a:lumMod val="40000"/>
              <a:lumOff val="60000"/>
            </a:schemeClr>
          </a:solidFill>
        </p:spPr>
        <p:txBody>
          <a:bodyPr>
            <a:normAutofit fontScale="90000"/>
          </a:bodyPr>
          <a:lstStyle/>
          <a:p>
            <a:pPr algn="l"/>
            <a:r>
              <a:rPr lang="en-US" b="1" dirty="0" smtClean="0">
                <a:solidFill>
                  <a:srgbClr val="FF33CC"/>
                </a:solidFill>
              </a:rPr>
              <a:t>Order: </a:t>
            </a:r>
            <a:r>
              <a:rPr lang="en-US" b="1" dirty="0" err="1" smtClean="0">
                <a:solidFill>
                  <a:srgbClr val="FF33CC"/>
                </a:solidFill>
              </a:rPr>
              <a:t>Rhynchocephalia</a:t>
            </a:r>
            <a:r>
              <a:rPr lang="en-US" dirty="0" smtClean="0"/>
              <a:t/>
            </a:r>
            <a:br>
              <a:rPr lang="en-US" dirty="0" smtClean="0"/>
            </a:br>
            <a:r>
              <a:rPr lang="en-US" dirty="0" smtClean="0">
                <a:solidFill>
                  <a:srgbClr val="0000FF"/>
                </a:solidFill>
              </a:rPr>
              <a:t>1.Sphenodon is the oldest living and considered as Living  fossil</a:t>
            </a:r>
            <a:br>
              <a:rPr lang="en-US" dirty="0" smtClean="0">
                <a:solidFill>
                  <a:srgbClr val="0000FF"/>
                </a:solidFill>
              </a:rPr>
            </a:br>
            <a:r>
              <a:rPr lang="en-US" dirty="0" smtClean="0">
                <a:solidFill>
                  <a:srgbClr val="0000FF"/>
                </a:solidFill>
              </a:rPr>
              <a:t>2. Endemic to New Zealand and commonly known as </a:t>
            </a:r>
            <a:r>
              <a:rPr lang="en-US" dirty="0" err="1" smtClean="0">
                <a:solidFill>
                  <a:srgbClr val="0000FF"/>
                </a:solidFill>
              </a:rPr>
              <a:t>tautara</a:t>
            </a:r>
            <a:r>
              <a:rPr lang="en-US" dirty="0" smtClean="0">
                <a:solidFill>
                  <a:srgbClr val="0000FF"/>
                </a:solidFill>
              </a:rPr>
              <a:t> or </a:t>
            </a:r>
            <a:r>
              <a:rPr lang="en-US" dirty="0" err="1" smtClean="0">
                <a:solidFill>
                  <a:srgbClr val="0000FF"/>
                </a:solidFill>
              </a:rPr>
              <a:t>hatteria</a:t>
            </a:r>
            <a:r>
              <a:rPr lang="en-US" dirty="0" smtClean="0">
                <a:solidFill>
                  <a:srgbClr val="0000FF"/>
                </a:solidFill>
              </a:rPr>
              <a:t> lizard.</a:t>
            </a:r>
            <a:r>
              <a:rPr lang="en-US" dirty="0" smtClean="0"/>
              <a:t/>
            </a:r>
            <a:br>
              <a:rPr lang="en-US" dirty="0" smtClean="0"/>
            </a:br>
            <a:r>
              <a:rPr lang="en-US" dirty="0" smtClean="0"/>
              <a:t>3</a:t>
            </a:r>
            <a:r>
              <a:rPr lang="en-US" dirty="0" smtClean="0">
                <a:solidFill>
                  <a:srgbClr val="FF0000"/>
                </a:solidFill>
              </a:rPr>
              <a:t>. Body is lizard like</a:t>
            </a:r>
            <a:br>
              <a:rPr lang="en-US" dirty="0" smtClean="0">
                <a:solidFill>
                  <a:srgbClr val="FF0000"/>
                </a:solidFill>
              </a:rPr>
            </a:br>
            <a:r>
              <a:rPr lang="en-US" dirty="0" smtClean="0">
                <a:solidFill>
                  <a:srgbClr val="FF0000"/>
                </a:solidFill>
              </a:rPr>
              <a:t>4.Skin is scaly and scales on  mid  dorsal line form a crest, olive green</a:t>
            </a:r>
            <a:br>
              <a:rPr lang="en-US" dirty="0" smtClean="0">
                <a:solidFill>
                  <a:srgbClr val="FF0000"/>
                </a:solidFill>
              </a:rPr>
            </a:br>
            <a:r>
              <a:rPr lang="en-US" dirty="0" smtClean="0"/>
              <a:t>5</a:t>
            </a:r>
            <a:r>
              <a:rPr lang="en-US" dirty="0" smtClean="0">
                <a:solidFill>
                  <a:srgbClr val="7030A0"/>
                </a:solidFill>
              </a:rPr>
              <a:t>.  Limbs are relatively weak</a:t>
            </a:r>
            <a:endParaRPr lang="en-US" dirty="0">
              <a:solidFill>
                <a:srgbClr val="7030A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accent6">
              <a:lumMod val="40000"/>
              <a:lumOff val="60000"/>
            </a:schemeClr>
          </a:solidFill>
        </p:spPr>
        <p:txBody>
          <a:bodyPr/>
          <a:lstStyle/>
          <a:p>
            <a:pPr algn="l"/>
            <a:r>
              <a:rPr lang="en-US" dirty="0" smtClean="0"/>
              <a:t>6. </a:t>
            </a:r>
            <a:r>
              <a:rPr lang="en-US" dirty="0" smtClean="0">
                <a:solidFill>
                  <a:srgbClr val="008000"/>
                </a:solidFill>
              </a:rPr>
              <a:t>Skull is </a:t>
            </a:r>
            <a:r>
              <a:rPr lang="en-US" dirty="0" err="1" smtClean="0">
                <a:solidFill>
                  <a:srgbClr val="008000"/>
                </a:solidFill>
              </a:rPr>
              <a:t>diapsid</a:t>
            </a:r>
            <a:r>
              <a:rPr lang="en-US" dirty="0" smtClean="0">
                <a:solidFill>
                  <a:srgbClr val="008000"/>
                </a:solidFill>
              </a:rPr>
              <a:t> and vertebrae are  </a:t>
            </a:r>
            <a:r>
              <a:rPr lang="en-US" dirty="0" err="1" smtClean="0">
                <a:solidFill>
                  <a:srgbClr val="008000"/>
                </a:solidFill>
              </a:rPr>
              <a:t>amphicoelous</a:t>
            </a:r>
            <a:r>
              <a:rPr lang="en-US" dirty="0" smtClean="0">
                <a:solidFill>
                  <a:srgbClr val="008000"/>
                </a:solidFill>
              </a:rPr>
              <a:t/>
            </a:r>
            <a:br>
              <a:rPr lang="en-US" dirty="0" smtClean="0">
                <a:solidFill>
                  <a:srgbClr val="008000"/>
                </a:solidFill>
              </a:rPr>
            </a:br>
            <a:r>
              <a:rPr lang="en-US" dirty="0" smtClean="0">
                <a:solidFill>
                  <a:srgbClr val="008000"/>
                </a:solidFill>
              </a:rPr>
              <a:t>7.Proatlas is present</a:t>
            </a:r>
            <a:br>
              <a:rPr lang="en-US" dirty="0" smtClean="0">
                <a:solidFill>
                  <a:srgbClr val="008000"/>
                </a:solidFill>
              </a:rPr>
            </a:br>
            <a:r>
              <a:rPr lang="en-US" dirty="0" smtClean="0">
                <a:solidFill>
                  <a:srgbClr val="008000"/>
                </a:solidFill>
              </a:rPr>
              <a:t>8.Sternum and abdominal ribs  are present</a:t>
            </a:r>
            <a:r>
              <a:rPr lang="en-US" dirty="0" smtClean="0"/>
              <a:t/>
            </a:r>
            <a:br>
              <a:rPr lang="en-US" dirty="0" smtClean="0"/>
            </a:br>
            <a:r>
              <a:rPr lang="en-US" dirty="0" smtClean="0"/>
              <a:t>9</a:t>
            </a:r>
            <a:r>
              <a:rPr lang="en-US" dirty="0" smtClean="0">
                <a:solidFill>
                  <a:srgbClr val="FF33CC"/>
                </a:solidFill>
              </a:rPr>
              <a:t>. Ribs are single headed and they bear </a:t>
            </a:r>
            <a:r>
              <a:rPr lang="en-US" dirty="0" err="1" smtClean="0">
                <a:solidFill>
                  <a:srgbClr val="FF33CC"/>
                </a:solidFill>
              </a:rPr>
              <a:t>uncinate</a:t>
            </a:r>
            <a:r>
              <a:rPr lang="en-US" dirty="0" smtClean="0">
                <a:solidFill>
                  <a:srgbClr val="FF33CC"/>
                </a:solidFill>
              </a:rPr>
              <a:t> process.</a:t>
            </a:r>
            <a:br>
              <a:rPr lang="en-US" dirty="0" smtClean="0">
                <a:solidFill>
                  <a:srgbClr val="FF33CC"/>
                </a:solidFill>
              </a:rPr>
            </a:br>
            <a:r>
              <a:rPr lang="en-US" dirty="0" smtClean="0">
                <a:solidFill>
                  <a:srgbClr val="FF33CC"/>
                </a:solidFill>
              </a:rPr>
              <a:t>10.Dentition is </a:t>
            </a:r>
            <a:r>
              <a:rPr lang="en-US" dirty="0" err="1" smtClean="0">
                <a:solidFill>
                  <a:srgbClr val="FF33CC"/>
                </a:solidFill>
              </a:rPr>
              <a:t>acrodont</a:t>
            </a:r>
            <a:r>
              <a:rPr lang="en-US" dirty="0" smtClean="0">
                <a:solidFill>
                  <a:srgbClr val="FF33CC"/>
                </a:solidFill>
              </a:rPr>
              <a:t> and </a:t>
            </a:r>
            <a:r>
              <a:rPr lang="en-US" dirty="0" err="1" smtClean="0">
                <a:solidFill>
                  <a:srgbClr val="FF33CC"/>
                </a:solidFill>
              </a:rPr>
              <a:t>monophyodont</a:t>
            </a:r>
            <a:endParaRPr lang="en-US" dirty="0">
              <a:solidFill>
                <a:srgbClr val="FF33CC"/>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solidFill>
            <a:schemeClr val="accent6">
              <a:lumMod val="40000"/>
              <a:lumOff val="60000"/>
            </a:schemeClr>
          </a:solidFill>
        </p:spPr>
        <p:txBody>
          <a:bodyPr>
            <a:normAutofit fontScale="90000"/>
          </a:bodyPr>
          <a:lstStyle/>
          <a:p>
            <a:pPr algn="l"/>
            <a:r>
              <a:rPr lang="en-US" dirty="0" smtClean="0"/>
              <a:t>11</a:t>
            </a:r>
            <a:r>
              <a:rPr lang="en-US" dirty="0" smtClean="0">
                <a:solidFill>
                  <a:srgbClr val="FF33CC"/>
                </a:solidFill>
              </a:rPr>
              <a:t>. A well developed </a:t>
            </a:r>
            <a:r>
              <a:rPr lang="en-US" dirty="0" err="1" smtClean="0">
                <a:solidFill>
                  <a:srgbClr val="FF33CC"/>
                </a:solidFill>
              </a:rPr>
              <a:t>penial</a:t>
            </a:r>
            <a:r>
              <a:rPr lang="en-US" dirty="0" smtClean="0">
                <a:solidFill>
                  <a:srgbClr val="FF33CC"/>
                </a:solidFill>
              </a:rPr>
              <a:t> or parietal  is present and sensitive to light</a:t>
            </a:r>
            <a:r>
              <a:rPr lang="en-US" dirty="0" smtClean="0"/>
              <a:t/>
            </a:r>
            <a:br>
              <a:rPr lang="en-US" dirty="0" smtClean="0"/>
            </a:br>
            <a:r>
              <a:rPr lang="en-US" dirty="0" smtClean="0"/>
              <a:t>12 .</a:t>
            </a:r>
            <a:r>
              <a:rPr lang="en-US" dirty="0" err="1" smtClean="0">
                <a:solidFill>
                  <a:srgbClr val="0000FF"/>
                </a:solidFill>
              </a:rPr>
              <a:t>Cloacal</a:t>
            </a:r>
            <a:r>
              <a:rPr lang="en-US" dirty="0" smtClean="0">
                <a:solidFill>
                  <a:srgbClr val="0000FF"/>
                </a:solidFill>
              </a:rPr>
              <a:t> aperture is </a:t>
            </a:r>
            <a:r>
              <a:rPr lang="en-US" dirty="0" err="1" smtClean="0">
                <a:solidFill>
                  <a:srgbClr val="0000FF"/>
                </a:solidFill>
              </a:rPr>
              <a:t>tranverse</a:t>
            </a:r>
            <a:r>
              <a:rPr lang="en-US" dirty="0" smtClean="0">
                <a:solidFill>
                  <a:srgbClr val="0000FF"/>
                </a:solidFill>
              </a:rPr>
              <a:t/>
            </a:r>
            <a:br>
              <a:rPr lang="en-US" dirty="0" smtClean="0">
                <a:solidFill>
                  <a:srgbClr val="0000FF"/>
                </a:solidFill>
              </a:rPr>
            </a:br>
            <a:r>
              <a:rPr lang="en-US" dirty="0" smtClean="0">
                <a:solidFill>
                  <a:srgbClr val="0000FF"/>
                </a:solidFill>
              </a:rPr>
              <a:t>13. </a:t>
            </a:r>
            <a:r>
              <a:rPr lang="en-US" dirty="0" err="1" smtClean="0">
                <a:solidFill>
                  <a:srgbClr val="0000FF"/>
                </a:solidFill>
              </a:rPr>
              <a:t>Copulatory</a:t>
            </a:r>
            <a:r>
              <a:rPr lang="en-US" dirty="0" smtClean="0">
                <a:solidFill>
                  <a:srgbClr val="0000FF"/>
                </a:solidFill>
              </a:rPr>
              <a:t> organ is absent. Urinary bladder is present.</a:t>
            </a:r>
            <a:r>
              <a:rPr lang="en-US" dirty="0" smtClean="0"/>
              <a:t/>
            </a:r>
            <a:br>
              <a:rPr lang="en-US" dirty="0" smtClean="0"/>
            </a:br>
            <a:r>
              <a:rPr lang="en-US" dirty="0" smtClean="0"/>
              <a:t>14</a:t>
            </a:r>
            <a:r>
              <a:rPr lang="en-US" dirty="0" smtClean="0">
                <a:solidFill>
                  <a:srgbClr val="C00000"/>
                </a:solidFill>
              </a:rPr>
              <a:t>. Oviparous.</a:t>
            </a:r>
            <a:br>
              <a:rPr lang="en-US" dirty="0" smtClean="0">
                <a:solidFill>
                  <a:srgbClr val="C00000"/>
                </a:solidFill>
              </a:rPr>
            </a:br>
            <a:r>
              <a:rPr lang="en-US" dirty="0" smtClean="0">
                <a:solidFill>
                  <a:srgbClr val="C00000"/>
                </a:solidFill>
              </a:rPr>
              <a:t>15.Insectivorous,carnivorous and nocturnal </a:t>
            </a:r>
            <a:r>
              <a:rPr lang="en-US" dirty="0" smtClean="0"/>
              <a:t/>
            </a:r>
            <a:br>
              <a:rPr lang="en-US" dirty="0" smtClean="0"/>
            </a:br>
            <a:r>
              <a:rPr lang="en-US" dirty="0" err="1" smtClean="0"/>
              <a:t>Ex:</a:t>
            </a:r>
            <a:r>
              <a:rPr lang="en-US" b="1" dirty="0" err="1" smtClean="0">
                <a:solidFill>
                  <a:srgbClr val="008000"/>
                </a:solidFill>
              </a:rPr>
              <a:t>Sphenodon</a:t>
            </a:r>
            <a:endParaRPr lang="en-US" b="1" dirty="0">
              <a:solidFill>
                <a:srgbClr val="008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33CC"/>
                </a:solidFill>
              </a:rPr>
              <a:t>sphenodon</a:t>
            </a:r>
            <a:r>
              <a:rPr lang="en-US" dirty="0" smtClean="0">
                <a:solidFill>
                  <a:srgbClr val="FF33CC"/>
                </a:solidFill>
              </a:rPr>
              <a:t> </a:t>
            </a:r>
            <a:r>
              <a:rPr lang="en-US" dirty="0" err="1" smtClean="0">
                <a:solidFill>
                  <a:srgbClr val="FF33CC"/>
                </a:solidFill>
              </a:rPr>
              <a:t>punctatus</a:t>
            </a:r>
            <a:endParaRPr lang="en-US" dirty="0">
              <a:solidFill>
                <a:srgbClr val="FF33CC"/>
              </a:solidFill>
            </a:endParaRPr>
          </a:p>
        </p:txBody>
      </p:sp>
      <p:pic>
        <p:nvPicPr>
          <p:cNvPr id="37890" name="Picture 2" descr="AGPix_GeCu12_0365_Lg.jpg"/>
          <p:cNvPicPr>
            <a:picLocks noChangeAspect="1" noChangeArrowheads="1"/>
          </p:cNvPicPr>
          <p:nvPr/>
        </p:nvPicPr>
        <p:blipFill>
          <a:blip r:embed="rId2" cstate="print"/>
          <a:srcRect/>
          <a:stretch>
            <a:fillRect/>
          </a:stretch>
        </p:blipFill>
        <p:spPr bwMode="auto">
          <a:xfrm>
            <a:off x="914400" y="1828800"/>
            <a:ext cx="6934200" cy="4267200"/>
          </a:xfrm>
          <a:prstGeom prst="rect">
            <a:avLst/>
          </a:prstGeom>
          <a:noFill/>
          <a:ln>
            <a:solidFill>
              <a:srgbClr val="FF0000"/>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a:solidFill>
            <a:schemeClr val="accent2">
              <a:lumMod val="40000"/>
              <a:lumOff val="60000"/>
            </a:schemeClr>
          </a:solidFill>
        </p:spPr>
        <p:txBody>
          <a:bodyPr/>
          <a:lstStyle/>
          <a:p>
            <a:pPr algn="l"/>
            <a:r>
              <a:rPr lang="en-US" dirty="0" err="1" smtClean="0">
                <a:solidFill>
                  <a:srgbClr val="FF0000"/>
                </a:solidFill>
              </a:rPr>
              <a:t>Order:Crocodilia</a:t>
            </a:r>
            <a:r>
              <a:rPr lang="en-US" dirty="0" smtClean="0">
                <a:solidFill>
                  <a:srgbClr val="FF0000"/>
                </a:solidFill>
              </a:rPr>
              <a:t>;</a:t>
            </a:r>
            <a:r>
              <a:rPr lang="en-US" dirty="0" smtClean="0"/>
              <a:t/>
            </a:r>
            <a:br>
              <a:rPr lang="en-US" dirty="0" smtClean="0"/>
            </a:br>
            <a:r>
              <a:rPr lang="en-US" dirty="0" smtClean="0">
                <a:solidFill>
                  <a:srgbClr val="008000"/>
                </a:solidFill>
              </a:rPr>
              <a:t>1.includes crocodiles, alligators, caimans and </a:t>
            </a:r>
            <a:r>
              <a:rPr lang="en-US" dirty="0" err="1" smtClean="0">
                <a:solidFill>
                  <a:srgbClr val="008000"/>
                </a:solidFill>
              </a:rPr>
              <a:t>gavialis</a:t>
            </a:r>
            <a:r>
              <a:rPr lang="en-US" dirty="0" smtClean="0"/>
              <a:t/>
            </a:r>
            <a:br>
              <a:rPr lang="en-US" dirty="0" smtClean="0"/>
            </a:br>
            <a:r>
              <a:rPr lang="en-US" dirty="0" smtClean="0"/>
              <a:t>2. </a:t>
            </a:r>
            <a:r>
              <a:rPr lang="en-US" dirty="0" smtClean="0">
                <a:solidFill>
                  <a:srgbClr val="7030A0"/>
                </a:solidFill>
              </a:rPr>
              <a:t>largest living  fresh water reptiles</a:t>
            </a:r>
            <a:r>
              <a:rPr lang="en-US" dirty="0" smtClean="0"/>
              <a:t/>
            </a:r>
            <a:br>
              <a:rPr lang="en-US" dirty="0" smtClean="0"/>
            </a:br>
            <a:r>
              <a:rPr lang="en-US" dirty="0" smtClean="0">
                <a:solidFill>
                  <a:srgbClr val="0000FF"/>
                </a:solidFill>
              </a:rPr>
              <a:t>3.Body is covered by bony plates(</a:t>
            </a:r>
            <a:r>
              <a:rPr lang="en-US" dirty="0" err="1" smtClean="0">
                <a:solidFill>
                  <a:srgbClr val="0000FF"/>
                </a:solidFill>
              </a:rPr>
              <a:t>scutes</a:t>
            </a:r>
            <a:r>
              <a:rPr lang="en-US" dirty="0" smtClean="0">
                <a:solidFill>
                  <a:srgbClr val="0000FF"/>
                </a:solidFill>
              </a:rPr>
              <a:t>) which are overlapped by horny epidermal plates</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Juvenile king cobra - defensive posture © Joe McDonald / Animals Animals"/>
          <p:cNvPicPr>
            <a:picLocks noChangeAspect="1" noChangeArrowheads="1"/>
          </p:cNvPicPr>
          <p:nvPr/>
        </p:nvPicPr>
        <p:blipFill>
          <a:blip r:embed="rId2" cstate="print"/>
          <a:srcRect/>
          <a:stretch>
            <a:fillRect/>
          </a:stretch>
        </p:blipFill>
        <p:spPr bwMode="auto">
          <a:xfrm>
            <a:off x="2286000" y="1295400"/>
            <a:ext cx="4343400" cy="4114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a:solidFill>
            <a:schemeClr val="accent2">
              <a:lumMod val="40000"/>
              <a:lumOff val="60000"/>
            </a:schemeClr>
          </a:solidFill>
        </p:spPr>
        <p:txBody>
          <a:bodyPr>
            <a:normAutofit fontScale="90000"/>
          </a:bodyPr>
          <a:lstStyle/>
          <a:p>
            <a:pPr algn="l"/>
            <a:r>
              <a:rPr lang="en-US" dirty="0" smtClean="0">
                <a:solidFill>
                  <a:srgbClr val="C00000"/>
                </a:solidFill>
              </a:rPr>
              <a:t>4.Feet are webbed. </a:t>
            </a:r>
            <a:r>
              <a:rPr lang="en-US" dirty="0" err="1" smtClean="0">
                <a:solidFill>
                  <a:srgbClr val="C00000"/>
                </a:solidFill>
              </a:rPr>
              <a:t>Foer</a:t>
            </a:r>
            <a:r>
              <a:rPr lang="en-US" dirty="0" smtClean="0">
                <a:solidFill>
                  <a:srgbClr val="C00000"/>
                </a:solidFill>
              </a:rPr>
              <a:t> limbs are shorter than hind limbs</a:t>
            </a:r>
            <a:br>
              <a:rPr lang="en-US" dirty="0" smtClean="0">
                <a:solidFill>
                  <a:srgbClr val="C00000"/>
                </a:solidFill>
              </a:rPr>
            </a:br>
            <a:r>
              <a:rPr lang="en-US" dirty="0" smtClean="0">
                <a:solidFill>
                  <a:srgbClr val="C00000"/>
                </a:solidFill>
              </a:rPr>
              <a:t>5.  Tail is </a:t>
            </a:r>
            <a:r>
              <a:rPr lang="en-US" dirty="0" err="1" smtClean="0">
                <a:solidFill>
                  <a:srgbClr val="C00000"/>
                </a:solidFill>
              </a:rPr>
              <a:t>long.strong</a:t>
            </a:r>
            <a:r>
              <a:rPr lang="en-US" dirty="0" smtClean="0">
                <a:solidFill>
                  <a:srgbClr val="C00000"/>
                </a:solidFill>
              </a:rPr>
              <a:t> and laterally </a:t>
            </a:r>
            <a:r>
              <a:rPr lang="en-US" dirty="0" err="1" smtClean="0">
                <a:solidFill>
                  <a:srgbClr val="C00000"/>
                </a:solidFill>
              </a:rPr>
              <a:t>compressed,oar</a:t>
            </a:r>
            <a:r>
              <a:rPr lang="en-US" dirty="0" smtClean="0">
                <a:solidFill>
                  <a:srgbClr val="C00000"/>
                </a:solidFill>
              </a:rPr>
              <a:t> </a:t>
            </a:r>
            <a:r>
              <a:rPr lang="en-US" dirty="0" err="1" smtClean="0">
                <a:solidFill>
                  <a:srgbClr val="C00000"/>
                </a:solidFill>
              </a:rPr>
              <a:t>shaped,help</a:t>
            </a:r>
            <a:r>
              <a:rPr lang="en-US" dirty="0" smtClean="0">
                <a:solidFill>
                  <a:srgbClr val="C00000"/>
                </a:solidFill>
              </a:rPr>
              <a:t> in swimming</a:t>
            </a:r>
            <a:r>
              <a:rPr lang="en-US" dirty="0" smtClean="0"/>
              <a:t/>
            </a:r>
            <a:br>
              <a:rPr lang="en-US" dirty="0" smtClean="0"/>
            </a:br>
            <a:r>
              <a:rPr lang="en-US" dirty="0" smtClean="0">
                <a:solidFill>
                  <a:srgbClr val="FF33CC"/>
                </a:solidFill>
              </a:rPr>
              <a:t>6.Jaws are elongated &amp; teeth are </a:t>
            </a:r>
            <a:r>
              <a:rPr lang="en-US" dirty="0" err="1" smtClean="0">
                <a:solidFill>
                  <a:srgbClr val="FF33CC"/>
                </a:solidFill>
              </a:rPr>
              <a:t>thecodont</a:t>
            </a:r>
            <a:r>
              <a:rPr lang="en-US" dirty="0" smtClean="0">
                <a:solidFill>
                  <a:srgbClr val="FF33CC"/>
                </a:solidFill>
              </a:rPr>
              <a:t/>
            </a:r>
            <a:br>
              <a:rPr lang="en-US" dirty="0" smtClean="0">
                <a:solidFill>
                  <a:srgbClr val="FF33CC"/>
                </a:solidFill>
              </a:rPr>
            </a:br>
            <a:r>
              <a:rPr lang="en-US" dirty="0" smtClean="0">
                <a:solidFill>
                  <a:srgbClr val="FF33CC"/>
                </a:solidFill>
              </a:rPr>
              <a:t>7. Diaphragm present between thoracic &amp; abdominal cavities</a:t>
            </a:r>
            <a:endParaRPr lang="en-US" dirty="0">
              <a:solidFill>
                <a:srgbClr val="FF33C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accent3">
              <a:lumMod val="40000"/>
              <a:lumOff val="60000"/>
            </a:schemeClr>
          </a:solidFill>
        </p:spPr>
        <p:txBody>
          <a:bodyPr>
            <a:normAutofit fontScale="90000"/>
          </a:bodyPr>
          <a:lstStyle/>
          <a:p>
            <a:pPr algn="l"/>
            <a:r>
              <a:rPr lang="en-US" dirty="0" smtClean="0"/>
              <a:t>8. </a:t>
            </a:r>
            <a:r>
              <a:rPr lang="en-US" dirty="0" smtClean="0">
                <a:solidFill>
                  <a:srgbClr val="FF33CC"/>
                </a:solidFill>
              </a:rPr>
              <a:t>Skull is </a:t>
            </a:r>
            <a:r>
              <a:rPr lang="en-US" dirty="0" err="1" smtClean="0">
                <a:solidFill>
                  <a:srgbClr val="FF33CC"/>
                </a:solidFill>
              </a:rPr>
              <a:t>diapsid</a:t>
            </a:r>
            <a:r>
              <a:rPr lang="en-US" dirty="0" smtClean="0">
                <a:solidFill>
                  <a:srgbClr val="FF33CC"/>
                </a:solidFill>
              </a:rPr>
              <a:t>. </a:t>
            </a:r>
            <a:r>
              <a:rPr lang="en-US" dirty="0" err="1" smtClean="0">
                <a:solidFill>
                  <a:srgbClr val="FF33CC"/>
                </a:solidFill>
              </a:rPr>
              <a:t>Procoelous</a:t>
            </a:r>
            <a:r>
              <a:rPr lang="en-US" dirty="0" smtClean="0">
                <a:solidFill>
                  <a:srgbClr val="FF33CC"/>
                </a:solidFill>
              </a:rPr>
              <a:t> </a:t>
            </a:r>
            <a:r>
              <a:rPr lang="en-US" dirty="0" err="1" smtClean="0">
                <a:solidFill>
                  <a:srgbClr val="FF33CC"/>
                </a:solidFill>
              </a:rPr>
              <a:t>verte</a:t>
            </a:r>
            <a:r>
              <a:rPr lang="en-US" dirty="0" smtClean="0">
                <a:solidFill>
                  <a:srgbClr val="FF33CC"/>
                </a:solidFill>
              </a:rPr>
              <a:t> brae, </a:t>
            </a:r>
            <a:r>
              <a:rPr lang="en-US" dirty="0" err="1" smtClean="0">
                <a:solidFill>
                  <a:srgbClr val="FF33CC"/>
                </a:solidFill>
              </a:rPr>
              <a:t>proatlas</a:t>
            </a:r>
            <a:r>
              <a:rPr lang="en-US" dirty="0" smtClean="0">
                <a:solidFill>
                  <a:srgbClr val="FF33CC"/>
                </a:solidFill>
              </a:rPr>
              <a:t> is present</a:t>
            </a:r>
            <a:br>
              <a:rPr lang="en-US" dirty="0" smtClean="0">
                <a:solidFill>
                  <a:srgbClr val="FF33CC"/>
                </a:solidFill>
              </a:rPr>
            </a:br>
            <a:r>
              <a:rPr lang="en-US" dirty="0" smtClean="0">
                <a:solidFill>
                  <a:srgbClr val="FF33CC"/>
                </a:solidFill>
              </a:rPr>
              <a:t>9. Ribs are double headed with </a:t>
            </a:r>
            <a:r>
              <a:rPr lang="en-US" dirty="0" err="1" smtClean="0">
                <a:solidFill>
                  <a:srgbClr val="FF33CC"/>
                </a:solidFill>
              </a:rPr>
              <a:t>capitulum</a:t>
            </a:r>
            <a:r>
              <a:rPr lang="en-US" dirty="0" smtClean="0">
                <a:solidFill>
                  <a:srgbClr val="FF33CC"/>
                </a:solidFill>
              </a:rPr>
              <a:t> &amp;</a:t>
            </a:r>
            <a:r>
              <a:rPr lang="en-US" dirty="0" err="1" smtClean="0">
                <a:solidFill>
                  <a:srgbClr val="FF33CC"/>
                </a:solidFill>
              </a:rPr>
              <a:t>tuberculum</a:t>
            </a:r>
            <a:r>
              <a:rPr lang="en-US" dirty="0" smtClean="0"/>
              <a:t/>
            </a:r>
            <a:br>
              <a:rPr lang="en-US" dirty="0" smtClean="0"/>
            </a:br>
            <a:r>
              <a:rPr lang="en-US" dirty="0" smtClean="0">
                <a:solidFill>
                  <a:srgbClr val="0000FF"/>
                </a:solidFill>
              </a:rPr>
              <a:t>10.Thoracic ribs  posses </a:t>
            </a:r>
            <a:r>
              <a:rPr lang="en-US" dirty="0" err="1" smtClean="0">
                <a:solidFill>
                  <a:srgbClr val="0000FF"/>
                </a:solidFill>
              </a:rPr>
              <a:t>uncinate</a:t>
            </a:r>
            <a:r>
              <a:rPr lang="en-US" dirty="0" smtClean="0">
                <a:solidFill>
                  <a:srgbClr val="0000FF"/>
                </a:solidFill>
              </a:rPr>
              <a:t> processes. Abdominal ribs present</a:t>
            </a:r>
            <a:br>
              <a:rPr lang="en-US" dirty="0" smtClean="0">
                <a:solidFill>
                  <a:srgbClr val="0000FF"/>
                </a:solidFill>
              </a:rPr>
            </a:br>
            <a:r>
              <a:rPr lang="en-US" dirty="0" smtClean="0">
                <a:solidFill>
                  <a:srgbClr val="0000FF"/>
                </a:solidFill>
              </a:rPr>
              <a:t>11.Clavicles </a:t>
            </a:r>
            <a:r>
              <a:rPr lang="en-US" dirty="0" err="1" smtClean="0">
                <a:solidFill>
                  <a:srgbClr val="0000FF"/>
                </a:solidFill>
              </a:rPr>
              <a:t>absent.Interclavicle</a:t>
            </a:r>
            <a:r>
              <a:rPr lang="en-US" dirty="0" smtClean="0">
                <a:solidFill>
                  <a:srgbClr val="0000FF"/>
                </a:solidFill>
              </a:rPr>
              <a:t> present</a:t>
            </a:r>
            <a:r>
              <a:rPr lang="en-US" dirty="0" smtClean="0"/>
              <a:t/>
            </a:r>
            <a:br>
              <a:rPr lang="en-US" dirty="0" smtClean="0"/>
            </a:br>
            <a:r>
              <a:rPr lang="en-US" dirty="0" smtClean="0">
                <a:solidFill>
                  <a:srgbClr val="009900"/>
                </a:solidFill>
              </a:rPr>
              <a:t>12.Nostrils are situated at the tip of snout</a:t>
            </a:r>
            <a:endParaRPr lang="en-US" dirty="0">
              <a:solidFill>
                <a:srgbClr val="0099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a:solidFill>
            <a:schemeClr val="accent3">
              <a:lumMod val="40000"/>
              <a:lumOff val="60000"/>
            </a:schemeClr>
          </a:solidFill>
        </p:spPr>
        <p:txBody>
          <a:bodyPr>
            <a:normAutofit fontScale="90000"/>
          </a:bodyPr>
          <a:lstStyle/>
          <a:p>
            <a:pPr algn="l"/>
            <a:r>
              <a:rPr lang="en-US" dirty="0" smtClean="0">
                <a:solidFill>
                  <a:srgbClr val="FF33CC"/>
                </a:solidFill>
              </a:rPr>
              <a:t>13. Heart is 4 chambered. Foramen of </a:t>
            </a:r>
            <a:r>
              <a:rPr lang="en-US" dirty="0" err="1" smtClean="0">
                <a:solidFill>
                  <a:srgbClr val="FF33CC"/>
                </a:solidFill>
              </a:rPr>
              <a:t>panizza</a:t>
            </a:r>
            <a:r>
              <a:rPr lang="en-US" dirty="0" smtClean="0">
                <a:solidFill>
                  <a:srgbClr val="FF33CC"/>
                </a:solidFill>
              </a:rPr>
              <a:t> connects the left &amp; right </a:t>
            </a:r>
            <a:r>
              <a:rPr lang="en-US" dirty="0" err="1" smtClean="0">
                <a:solidFill>
                  <a:srgbClr val="FF33CC"/>
                </a:solidFill>
              </a:rPr>
              <a:t>sustemic</a:t>
            </a:r>
            <a:r>
              <a:rPr lang="en-US" dirty="0" smtClean="0">
                <a:solidFill>
                  <a:srgbClr val="FF33CC"/>
                </a:solidFill>
              </a:rPr>
              <a:t> arches</a:t>
            </a:r>
            <a:br>
              <a:rPr lang="en-US" dirty="0" smtClean="0">
                <a:solidFill>
                  <a:srgbClr val="FF33CC"/>
                </a:solidFill>
              </a:rPr>
            </a:br>
            <a:r>
              <a:rPr lang="en-US" dirty="0" smtClean="0">
                <a:solidFill>
                  <a:srgbClr val="FF33CC"/>
                </a:solidFill>
              </a:rPr>
              <a:t>14. urinary bladder is absent. </a:t>
            </a:r>
            <a:r>
              <a:rPr lang="en-US" dirty="0" err="1" smtClean="0">
                <a:solidFill>
                  <a:srgbClr val="FF33CC"/>
                </a:solidFill>
              </a:rPr>
              <a:t>Cloacal</a:t>
            </a:r>
            <a:r>
              <a:rPr lang="en-US" dirty="0" smtClean="0">
                <a:solidFill>
                  <a:srgbClr val="FF33CC"/>
                </a:solidFill>
              </a:rPr>
              <a:t> aperture is longitudinal.</a:t>
            </a:r>
            <a:r>
              <a:rPr lang="en-US" dirty="0" smtClean="0"/>
              <a:t/>
            </a:r>
            <a:br>
              <a:rPr lang="en-US" dirty="0" smtClean="0"/>
            </a:br>
            <a:r>
              <a:rPr lang="en-US" dirty="0" smtClean="0">
                <a:solidFill>
                  <a:srgbClr val="0000FF"/>
                </a:solidFill>
              </a:rPr>
              <a:t>15.Single </a:t>
            </a:r>
            <a:r>
              <a:rPr lang="en-US" dirty="0" err="1" smtClean="0">
                <a:solidFill>
                  <a:srgbClr val="0000FF"/>
                </a:solidFill>
              </a:rPr>
              <a:t>copulatory</a:t>
            </a:r>
            <a:r>
              <a:rPr lang="en-US" dirty="0" smtClean="0">
                <a:solidFill>
                  <a:srgbClr val="0000FF"/>
                </a:solidFill>
              </a:rPr>
              <a:t> organ is present.</a:t>
            </a:r>
            <a:br>
              <a:rPr lang="en-US" dirty="0" smtClean="0">
                <a:solidFill>
                  <a:srgbClr val="0000FF"/>
                </a:solidFill>
              </a:rPr>
            </a:br>
            <a:r>
              <a:rPr lang="en-US" dirty="0" smtClean="0">
                <a:solidFill>
                  <a:srgbClr val="0000FF"/>
                </a:solidFill>
              </a:rPr>
              <a:t>16. All are </a:t>
            </a:r>
            <a:r>
              <a:rPr lang="en-US" dirty="0" err="1" smtClean="0">
                <a:solidFill>
                  <a:srgbClr val="0000FF"/>
                </a:solidFill>
              </a:rPr>
              <a:t>oviparous.Eggs</a:t>
            </a:r>
            <a:r>
              <a:rPr lang="en-US" dirty="0" smtClean="0">
                <a:solidFill>
                  <a:srgbClr val="0000FF"/>
                </a:solidFill>
              </a:rPr>
              <a:t> are hard shelled</a:t>
            </a:r>
            <a:r>
              <a:rPr lang="en-US" dirty="0" smtClean="0"/>
              <a:t/>
            </a:r>
            <a:br>
              <a:rPr lang="en-US" dirty="0" smtClean="0"/>
            </a:br>
            <a:r>
              <a:rPr lang="en-US" dirty="0" smtClean="0"/>
              <a:t>EX: </a:t>
            </a:r>
            <a:r>
              <a:rPr lang="en-US" b="1" dirty="0" err="1" smtClean="0">
                <a:solidFill>
                  <a:srgbClr val="FF0000"/>
                </a:solidFill>
              </a:rPr>
              <a:t>Crocodylus</a:t>
            </a:r>
            <a:r>
              <a:rPr lang="en-US" b="1" dirty="0" smtClean="0">
                <a:solidFill>
                  <a:srgbClr val="FF0000"/>
                </a:solidFill>
              </a:rPr>
              <a:t>, Alligator, Caiman, </a:t>
            </a:r>
            <a:r>
              <a:rPr lang="en-US" b="1" dirty="0" err="1" smtClean="0">
                <a:solidFill>
                  <a:srgbClr val="FF0000"/>
                </a:solidFill>
              </a:rPr>
              <a:t>Gavialis</a:t>
            </a:r>
            <a:endParaRPr lang="en-US" b="1"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biolib.cz/IMG/GAL/107848.jpg"/>
          <p:cNvPicPr>
            <a:picLocks noChangeAspect="1" noChangeArrowheads="1"/>
          </p:cNvPicPr>
          <p:nvPr/>
        </p:nvPicPr>
        <p:blipFill>
          <a:blip r:embed="rId2" cstate="print"/>
          <a:srcRect/>
          <a:stretch>
            <a:fillRect/>
          </a:stretch>
        </p:blipFill>
        <p:spPr bwMode="auto">
          <a:xfrm>
            <a:off x="762000" y="762000"/>
            <a:ext cx="7620000" cy="5715000"/>
          </a:xfrm>
          <a:prstGeom prst="rect">
            <a:avLst/>
          </a:prstGeom>
          <a:noFill/>
        </p:spPr>
      </p:pic>
      <p:sp>
        <p:nvSpPr>
          <p:cNvPr id="3" name="Rectangle 2"/>
          <p:cNvSpPr/>
          <p:nvPr/>
        </p:nvSpPr>
        <p:spPr>
          <a:xfrm>
            <a:off x="304800" y="228600"/>
            <a:ext cx="82296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hlinkClick r:id="rId3"/>
              </a:rPr>
              <a:t>Crocodylus</a:t>
            </a:r>
            <a:r>
              <a:rPr lang="en-US" sz="4000" dirty="0" smtClean="0">
                <a:latin typeface="Times New Roman" pitchFamily="18" charset="0"/>
                <a:cs typeface="Times New Roman" pitchFamily="18" charset="0"/>
                <a:hlinkClick r:id="rId3"/>
              </a:rPr>
              <a:t> </a:t>
            </a:r>
            <a:r>
              <a:rPr lang="en-US" sz="4000" dirty="0" err="1" smtClean="0">
                <a:latin typeface="Times New Roman" pitchFamily="18" charset="0"/>
                <a:cs typeface="Times New Roman" pitchFamily="18" charset="0"/>
                <a:hlinkClick r:id="rId3"/>
              </a:rPr>
              <a:t>palustris</a:t>
            </a:r>
            <a:r>
              <a:rPr lang="en-US" u="sng" dirty="0" smtClean="0">
                <a:latin typeface="Times New Roman" pitchFamily="18" charset="0"/>
                <a:cs typeface="Times New Roman" pitchFamily="18" charset="0"/>
                <a:hlinkClick r:id="rId3"/>
              </a:rPr>
              <a:t> </a:t>
            </a:r>
            <a:endParaRPr lang="en-US" u="sng"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descr="data:image/jpeg;base64,/9j/4AAQSkZJRgABAQAAAQABAAD/2wCEAAkGBhQSERUTExQWFBUWFxwaGRgYGRgdGRoaGhocGBoaGhsYHSYeGx0jGx0aHy8gIycpLCwsFx4xNTAqNSYrLCoBCQoKDgwOGg8PGiwkHyQsLCwsLCwsLCwsLCwsLCwsLCwsLCwsLCwsLCwsLCwsLCwsLCwsLCwsLCwsLCwsLCwsLP/AABEIAQMAwgMBIgACEQEDEQH/xAAbAAACAgMBAAAAAAAAAAAAAAAEBQMGAAECB//EAEAQAAECBAQDBQcCBQQCAQUAAAECEQADITEEEkFRBWFxIoGRofAGEzJCscHRUuEUI2KC8RVyktKiwgczU2OTsv/EABkBAAMBAQEAAAAAAAAAAAAAAAECAwAEBf/EACgRAAICAQQBAwMFAAAAAAAAAAABAhEhAxIxQVETMmEigZEUccHh8P/aAAwDAQACEQMRAD8As7dmgo1LVrpX1SO5YDD8F+dDEGYJISVB1WBNSRWkdLmVDnx6V6Cmkc9liH3hSHIS1GqXNLkMG8+sTyy4BAbxpyjJaQRRxWrPfaNt9NWjWY7CiASA7bN96D9o4mKcOVFPOjjuqPrHKalxWu9NoybKYaDwfoAbRjAy57jKkKVQBya86+naJ8NhQEtoKMHb61gTF8VRh0KV7tbZg9nJIoQVHW1SIpvH/byYVp9wVSRlrmTLOZT71o2m8FQb4Fckj0L3Ye3UUr1iBPE5WXMFp11u1+vdHjmIxM1UxS1E5plSUdkHMKuE76iFUzDKHzkF/wBR/wAxT0vInqHtU72kkhBUVZrMAntF+rdYiX7TSnDBVaENYbtqHpQPHjSOIz0kATlFrAqJFNGNG5Rb+E8R99LchikgKH0UOvlDx048Cuci+SeLylKKUqZ6vYPfX08H4dImJzAhSTr+R+Y88mSyKPTWvlZzBWBxikEKT8ookhWX6+ngvQ8GWq+y9HDHcP09XiMSFakd48IC4XxYTUkqUEL2sC5uHvqHrrB2GnqzZVAAEZr2rTqTfvEc7VOmVUrIZ/Dydugo8RowzWfvr9WhkuWHfk3nyjaQGhRgH3hGo5uGeO1Y9Quxfao76wZMljW0KsVNl8+oEYwcnGIcBRD87Hq9ObDaNHGp0GbQml/X1ivY4JPwlQ6F/rR/xC1XEMi27YJTU0vozHX8Qrm0SlOi4JxTvQU5/t6aNon57BwNt++hip4ficwkkkgMXdnYa+DPEqOKqIDKzMQOydLPzD9IV6tE/VXZYVzan+Ur/kj/AKxuK9/qk3ZHifxG4Pqg/UR8FuVIS7sHFiwJrtr/AIjrLm5D69W0gY4tKGB1LMH226RLh+JIU5CgRanjaKHSSJkhNgKejeMMokWA5eniKZjDm7Keyxd7/husB8X42ZElS1ITRmGe7liTqwBciClZm6CsRiUSx2lpS+pUE2uxt3RU+J+1ORMyXISkXGcLOZJ3drk1dy732S8d43NnqCmQGGUpA7WW79qzO7Ab8mXLlhPbLFRqQ5L8w+orHRHSrki53wQInzFlyuYg6kkmtwC96geUc43Hio2sKUI5k/SAcfxJ6gBJtyI36wpmT3NST5eqRS0hKDp3EiaUArpvC+diq0Pl37RxLD9esany2MI2PRoTCYtvstPUVKRpMQ/9yHII7gR/dFPSmLP7Lnty/wDcfo199fCNF5A+CyTKgHW12t+0aWplAhvE+HraNKsx3prRhEs4UBrdge/94uSMOIVLIWhTFLFP2FaEF4uHs7xb+ISpXZcNmTcg710NfMaRTlJdFST4/R6wPw3HHDTBMFUuykgsChRYjkQwbmYjqwvJSDo9Cxc5UoKmKqkEnLQZRuWDkddxDFEl2+GsVTB4oLGYlJMxK2WkkA9t2Ukns3BappeLHJxQIvm+/lHGWidzZalkh2A2ufsPPugLiWGBSUsq1gUgk6B3+rdYIRilgMoG7Cm7tTwFd7wJis7GhA0oz+Jc9YDCyuYrAKS6qHViRztQvYwhxWOLuA7VZif2h9xTC0dZJLWe0V5OGKlZUjkBXXU91W6QjjZxTi08BMjGJJcmuVRL9GbnUkfWCMBhOykkAZmAFCKXoRROr1g3Aey8spdRJUDUaA8wGrrUm8E4uUZSgUpJAHZFt6DXurYQFBHQo1HILMxIBI98ihb4D/2jcGJxyGDprGRTZDx/vyDZ8sPnSpvyq7y5LPUX+8SqnOCnQ0O477iDDIUsdogcg48wQfOFnGMUlHZBdQIJapCWuQOcPGLk6RdtJZOuJcZMpAKcuawWokJ8vodYqi8cQorK0Lzkk0JSlyXpWh8Lxk7ElQNSqWdGFzdgp3HKsJ8TiMgBH/0/0+hrzjthBQOaUnIzE433YIlFgDtUbMf0woWCS5YEm2x3HI8o6xGKykhAZJBob9Oka4dhJsxhLQuYXegp3k084Wc0NGIHiyBp65wAtb6ReOH/APxnPmF5ikywdB2j+B5w+kf/ABph5bFTra+aoJ0oLRFzH2nk6ZrGsSA5qJBJ5AmPZE+yUnWUgWsB6EdK9n0D4QkDkB+IXcHaeM/w0wfIYs3ssjtJUoPVRZ2sPqL90XDF8GSH29at9Yq+BTRSwOgJr2icrBqin0imm7Yk1SGaplQBR1OcoFhrXpBGNIEsUJcivhfYQCiaPeAF6APVqkNTncQbxiYyZYyghweZ5AWMdBI1KUSkPoRf9oAxCKKADXYAvsdT1g4zKJ93VL1pW0B4pQejOQqn2O1BGkZHPB+LLQClNHDimoofy0Wnh3GyUCqc2oJqOY5c2jz9EwpKC5dzU6VDd7vWLehCFIROl0JSyk6f1BtK/aOKcadnRFliw3ESrQjvf6QV7oqrmJhBw3DJUkqAvQwbh8UzJaooFDQDesTKAnEsPO94QRmSA4YW6j77iIsHwgpmElSARcEua3oAWo14ZrkqmEFlKPO3U92rQRhsELE12SHp1EYTarsDAEsntqUTs4fq1PIRLPQFCxJDMXdjUAtveCZypaaHMSOv3MCrQ5fOoVtQj6OK6vYQBhYpBc0SP7E/9YyGKpg3V5xkawjuaQAWI6mw590UfHY1SiXICnOa+VRFiKUDd+4hl7Q8TQFBOYAAOa/Fmt3AiFUvhk7EsJaSiW/xqdyOQufVY6tNqCtkZpydISY7HAF6BViwofW8dyOBYjEtlRkQovmVQHuuYvvC/YzDygCpPvF3zKvTYC0OBIB7IBSByvE56rY8dNIpvC/YKQg/zHmKBur4e5NvGLThsF7sMlICelu6DcqU0DPz9XjU3FpA16tEm7KGS1AnUEaaeG/5iHGYUKUCPlNKkNoXYx3KL6bxL7um0awAEnClJVmWVZi4BApRmGviYjncy3KDZsuAp0oxjCD2ixWWSsitCOYegYa1MUrD5sqUgAjMk1vWhBItbziy+3KyiUlLjtKsA3w/uYrWClBEsEhlElZHIBh4k67R0aRHUDpc4qmEsGSwpXm550EG8amhSwH+EClhZ6nc06FoG4dIzAaPU6U660HlHC3JWrtdos4BNNRW4L9KR0kQhM1kBw9zVtPvoIVzJikpLjtGxu53HPeDJsrK4GiXYBjvXk0c4vFlEsKFjSuhJ5XDC8LIKFsqUSpIALCp5HUcw9POLP7MzFCUpKlJS1UheWpN6nTpuIQ4XG0K30LZinK5UfiHIAXp1MWCSqTMcEByphlIfvY7vyhHDeOpbRyMJNJExKklJDHKSbcgK/sIdYeUkJAINLkg/esUfHcHATmlrUNCHUNdyWJo78iIYcK9rlAZZwztQLFDsQoMx63iE9JxKR1Ey2zZgIsT1/GsQpLdNI4lzkKGYHvprV6DX7RwtdQQs0LkUr62iJUkmYQL5Hz6eto0rhptmoW9O8TcPdTk7sK06xMlYSCSQBd/vBA2Bnhqd1f8v3jI6PFk/wD4++ZLfvreMhQWc4Th0uimluLKIDjpmqIaJl5RTtE9NYU4bhZE0uSUBAArqT9m84ORwxINe1VwDp6eCMGAaN3Rtae6IhhUsRl8KecSIkDYeZ+sLYSD+DIL0bnEU3h5VsG9Wg2YjXMro5jSUkfMe8xjAOE4WZairOovppBqjeNTJgBZ76dL9Yo/tr7Sq94cMg5Ut21C7kE5e5h1doaK3OkLJ0O+Ie0QCiiUPeKDuQaDqReug2NRCzHYmcQ5mZRsml9dVa7xWcLxREpIysSwcu1XLObDXTTnC/E+1K1rEtBJLh1FiwFz4ax2R04RWTncpMYYzGFS/duFLCmJU9AwKS5JNyaB4jnJBSogAFamAqRSwHedeUccNwISv43Wk5syge0LH/Gx6wYCfepTmCgkFRBAqcr/AFbyiiQjYUBklqLOQyQPI9LHxiPCyxQkEZRTntXQnrGcRPZloCVH5qHUVAJ1onzgiWlkmjWavfqPTw4oJLluuuYU6g3A9c4GGGSRlLZV9k6VqSaUFGpBmBlAqJAIa4NW13fWNTJHyuc7vWlL0flpAoNlT4l7OTpJUUAzJdwxcteo1aAJPFSHd77selo9Dw6yLioNG5ux6P8AWAOMcClT0uU5VZQc6aWooGjEC9axNx8D2VzBe0JHzKrWtqDZ62h3KxMubUUDPmVVuyHtucunzRTuIcLmSVlKg4sFCx1BDciC3ONe5UC0I5VhjbfB6p7IYjOVSTUpDoNaWcNW7g8otJm5TVAB5848g4ApeYqCmCW3cCzg6VpzL849D4V7Q9n3cwgtULNjyV3vW0RlpvlDxl0xjjeKhCkoRRSw5JNEJF1MbnQDc8jHX+opUeyCSGr7tZc6HMQA3fccoXuCpSwk9qgJawsA46mkQYtaiC6lHdvo9PWoiGQrKsLX7XSQSCKgsabRkVshH6R/4/8AWMhakL9Z6HID9o9G0YWv6rE6joYjSNokLDZ4oyxsTAI2qe9ojErUsToW028YlCQ33MAJtMcFVzppGpk4A1845XN1ggAuOY4SpSpp+QO2h0SLbtHiXEseozDMJJWS9d9bdY9O9ssekyZiCakUA60EeP4oFRoH0/EV01WSU8slOJXNOUXJ0sOfKLDwdAly1JIDllAq1DHNXTSkB8HkJlCpLqTUjV2cF9L+EN0KdQSJfvBmzq3ylgG6OD3x0RXZJ+A2S4KjmBSoZhrRnps9BGYPtkk1KlUbZmN9Hp/bEE9kyyySlNi7Mwv5keEFoR7uWrLcfC7OXJrT+4tFSZGqaFzVEK7LDsgfpIbyiXFTglLPlJB31tfpaN4WSz2AJJdq5WFerAUgfGzCVBJQ4d3Ng7jxgmC8A5SSVZubb19ftHUxVyaJtW/IlvrpGKSEoA5ZrPo35PfEMkhqOS9QXpuftACc0M6qu0kJBppccuvUQZh3JBUHyuWoTWzEChbR9YAw2IC1r7CUs7Ea0YltNYJSs5VEJKqUvXvd9CzWfRmhWMhdxHBhctKTR32ejqBBtSur1NLmKJi8IuWtSSSWau4NjHo88WCKZQSkPqTlDgnoQaO3OKzx/DhUt0iw0uwJA7nETkMjnhecSs8sAlALghwWBFuQLi9RDjDzUzZCctDYKSaoP6SNR9QeUJ/ZjElIUkFlAZgCNhV96aQWeBz8K89wUm4SCx6g2Grim0belyHa3wHcE9oRMCUzFZW3LA3+HYcotMtYulVGqp6dOZ9XhP7LYfC4pJeXLCgbFKSXv2htse483ciX7sqSpgE/DQAClGagDg955Ry6jVjrjJ3/AAv9SfBH3r4xkTDh/wDUnx/eMhClIsSEUYO7XMTBQF6c/KB5M8VAYtf14RtTG4cnT8Rgk6l2Fac/rvAk9IV8yk00Z/NxGsRNU3ZD94+8DrnABiStQFWqfKkYxKJmVgK8zfv5wPNmlnfrHE6avQJSOrn7CAcRIJHaKlNWpp5U/wAxjHm/G8QoT5qlLc5yyasQ/ZL7N4ZRC3CYeuZi4sed4f8AtT7O55qpmYpzaM4e2kLMLKVLIDgKS5FyKBwkDVxRqXjpjJNUQaoY4KYQGUAEgKZQAcE2BPUHnWJ5RBW6VkKQMjUGlT9v7RCyVNUlKhdCWVlO/r6QZ7+WVlaKJLsS75i9O6OiJJhU6S6wEmgoX5iv/loNoLxAqlII1BBe6gQDTUMD4xDw/BpckszAtX9JJJejsY1hVhcwrcsS+WjUJA1oRWGFGATQtVwBSnPo8ByJK85zKo9L78/VIOzM1mqWPhC/huHyqJWpwSTTk+ogsyJsbikoDsVPbm1P0sKRHPxCwlRQat2dgdS3SofaIsfiUoYqopVABT7HSI1cSIGVKXNgDa9SW1vQwrGQVLmFu1dg7Bn5qDimsSJ+VJBUbuCdKi3Kldx1gaYQA5LBNQDuNOrbxHJnatlKixc6OWV3DbeFGO5y3LEZlKOVifhGvQEIcfaI5ZSqYgkdk3CaOCVOR415wLiVXAdqJFsymSqnIOQ3SJsLN/mJLOAqg0IBYHm9T3RKbwNHkc4T2fkGcmZLJSoU7TVDapVRW2kP0YdSOyFJUHDBtBejsP8AEBYQAIJASktQnNlfTV9onwK1AkLDVq3w9BVz3iOVt9nRSJloST8OtctPEEFujwLP4qiUcpAY0zEht2/c0grEylKJyEJoGzXN3fWzWhbxLChJQlSHUpVAli41fN8u8AzMPFZf6T/yH/aNRscG2kBtK/hMZAonsXhfgtacMkpIfKf1JNQb3vWNrWwt+Y6Msmx/PrSNFPd9YYcFmS1qVUlKQLb8j/mOkSQKAUieasdIX43iWQFmGprYWfp+8AJPMAuTX1p6tAc+dzAN21b1rA06aopJSqWD/U7Hrl+/hCj3mINXkrD/ACLUlvEERqMMMRIcVA/HKKBxWeZeIUU0KVOG5Mx56eMXZTqSLhrg5SOZBBr5RRp6RMxMx15Q6yC1aO1KX+8U0uRJ8E+HxAmCZmT/ADCp8ochqgv0J8xE02SQgPQDMB31p3DziDDSvdqAcdpLOXqTVqfekGYxeVASsOHoxBqaX7/TR2rg5gtSxLlVLv2dHI+E2Gw5xNwuUAlw9XJerNtQejAcxCMqJZBUVByCS9aN1p9IIxeNElIBdlAbUqw5m0NYKJcbjQ2VJZagyb0DevGIcPLyIyqKVHnqSXekcYbh4Wr3rGulGHMU1jXEZiQFFs2UANoCQ1drExrMBz1y1LLB1Ibo52fu5ViJZdThqkNmGu9aNpXlA6JWXMEgAFyTy5lz5COUFw4Zzc6NZyToajSJtj0MFY+hS9Hq4spien+OcRib2nAuWI0DucopdUaTJ7P9NXAft0cAPttyOrRtMsuQ+9WYBQABI3ZRJpACaEzUBlMUg3ZXyjZwC76s0HcFkgrNLFvCn798LEIIUKM1Ep/SASCo8yGb/EW32e4ewrTX890Q1H0PFDnD4UkC45Ury2EGfwRVZgOTH19YFw/DAJnvAuZuUhRynZ08uTQyzqeIFiNRKb+EcTJtCe/93jeJVbMpI6wIMSFWtvv0jGI18RLmmuxjIxSq2V4D8xkAJY7cvX5iMKeIlJq4/wA15xIQT0bxhhQLGYkAk5e57etor/H1FUozUkZk3FGKDRYPd/8AzDvFysuoPW8Vv2jxREldBZoCeTPgp0rFrzNcC1QcodPc1WNd+kWWVgvey8yaKADKdiLWAFnf7xS04sBT1cMzbZnp3geEWXgPFQnKFUTlqa1Og9Xj0IU8M5ZHcnjxSTLnUNWVvdgfC8JcJMXnVYlfxFXjT1rrBftOsGZ8OUM9PlB0bxp1hWuUFFwschc9+ghNijLA25tZHa8NnWJmZNO1eluQclvpEq8MqaQVoGVnHUtoD390LuElKQUBDlw2w6+flD+QWSXNBbXwfWKrJN4B5uZKissABdnLajoKecDY3FoXlSqW43r2dQ7GgLx1N4ykqSjI4JIU7WahHrwiBcrKrMmqaX5ACvhGCgqXxdCEVLGwSHq1GDGJ5eHSUgopUOL79H6n6wBjpaQkzCjMB2izZklmcbpe+z+GS8dlqlSR2QUv824pqK233gBIjMSlWVioi1KE6ju/zEuJw7gKJBJqR8ru5FLVcGBOMpze7YuosDoe1YGtN4mwUn+WDmdQbnV2FXr62hUEZYbDqUnMQAQeyG8CX1v97ULHCJdAc1AQpGupCkmz6VDbc4MVxVISEBIBFbjvZ6G++0CSeP8AyTASWOU1bl0FhU6iHwhch8vhCAc6Qp3F/wAN+mo2bwY4HjSUHJMRlPaZQqnsln3A/EV5PGFCYQSlSU9nZyBmFSaVppEg4oJiiq5NSRYGhAfVzQtdn6ylCMh1JovScakspJzA7V6sbExriHE0S5edSgA2usVJE9SCFylA0qlwxq1RcM+wtCrja5k+YMxAJsh0kJFjVwd3IB2JiHotP4K+omi5YL+elM6YAQQCnMKp6EilKxOqeK5SC3lsNniicS9qZyv5aSED+lmAZm7txd2hhwMElJaiahABqf1LUbn9ukI4UshUr4LJ7xXP6eTRqCUy6VTX+38RqJFBjMx4BYaXOnQc4Dm4kkk6avfw0gT/AFBJPxJerJNx3CsRTMaUkZqhVzlN/C2kEB3iMaA5UTbwZgPX7RXuJTZc1KnzFvrDqfKTMAdJAdxpa1IWTuGMmwV3mnSCgMoUwEAgUY+O0EyMbMqXfkC+jb2EE8VwZTmpr+8L8JgXUXICd7c26x0xkRaGPD8iltMqkVLsnMaaG9WpdgTpBC5FlJy5Ta1OXX1WOMLNNiQUaEn4WqGo9bOY7l4hLKSC1TqlTUoQB+axZZECOHpDkJSdlKO1CCx0vDHEKUhLqJKRowJ8hAcnGEABw4uWZ/unz+kcKxTSyEkA6PmW1nJuSNOUOKSSFJWFKysQW/ccqRP70ITVJG1nO7WgRU8lISFgKDOpIo53OnLujhaEulaipSkaJq925PAsI2kTEgOFZRareVducLOKFMyqZaQkAvlZySXetiCxF/OIJ+O/lOJTqseXXXvMH4QZkB0ioqkM4JuG/MLYRcrGBclWuVQNyAAGDl7EuadYFmY5IFiOyHahf0I1j5Xu1BXa92v4hQ1sHq3e8KTjSwB7QN81bHSriF3BommYsEMFKv8AMH+8RKnEOAolNsrkP3EM8RmYmjJ+v5hlwvhaVKebQO+UO52c2A84RyoZIWTgoMooISpykmxYsWOrRKnGF6kmlAGAfu/EW7iOLlLl+7UkFIs1MuxGxil4rD5DQ5h5wsZWFqhxI4qr5iG/SCwPU6DVy5pBOL4ySCHHVNL3AKqnmefOK3KnsYacNwBmMVvl8z+P2hnOhaDODYMzFOe61S/0/aL3w9AlpLAE0e1OsR8J4WhCQAWDau/oQ4DZWZPLX/FI5nK2WSoj9+r/AO4B3fvGRKcEOXir8xkKMQ4hLB8gJtQJt1OlLRBiUnKQam6el/EfvvBOGmkipry39feOcekZS7P9wLiMZkEtBIdNaW28/wB4hXKuSK21fyFucdysUoMmmZnrZrioFKXHSIjxIlwhNLkM621NsqR1rGsnvVWyv8U4epW4+sKk8OIo9OlSaO3SkW7HKR7suWV/5Dq+nSlQ0VKdiGIpQlvBvTdItp5YkmuiNeGy1epH7er90NOIVmUTbKA6RsHTrq/gKwMtJVOATlypVlrs5qTt9A8HTMEiYtSXyqIuLEgEs43Y+MdaJs4ygIqhP9JCQHNiD4P3xpMkUAQlRJAHZTrTWOROzhKQzZTcab0rr5iJpOFlpS5Ge6gDUgDcV1oBvDNpASbBp57fuwMqEasASRd25vrHKeHKUl86gkuzP9Bbr9YjnLVMKlZQhOofnqAC1/LSGSpKkBK6BIS7G3gNbU5wqVheBZi8GpIuVJA3UDyfzjctZJ2QBZgQQbFwMyRUeUS4nFLWM1AkuyWu5Z32/JgDAzHSL7s9jqd9Goe4xO8jIKxUsKTk0b4kkEUt65RWFAmhyhlVNA+9osSlVajHYaaloWLwoKiVVS5ISNTsT6uInKVDpC5EyuazMPrEqcSoG5baD5HCyoVGVy5DfQn1WDsDwUprMSQxYavzb1pCbkGmKlKKonk8GXMsCzbH62izHBoRlIZjdmNduXfDzD4VahRJ6uPuaQrm+hlGyk4fgSUFylRblDzB4VXyyz4fkw/Xg5lR2X8fKJsHgncEs1wA31EI3fIySQvk4aa9UpFP1DzaGciUqjZA97n6tBqcEBoTX1aCcuXQDpoPxyhWxgP+FX+pP/64yJCnkjwMZACIU8TUPglKUbOrsg9ARmPeIinzpq/imMaDIhGulZl+rRvEYcANImKc/CCVFJGwf69IHXMKSEu5CQSOZoAGGpNOkCTwcU9SueTvG41MtJAXmAPbmAfEblmow825wTguKDInssGo1AqjXPzaZSdNYrHGMQp1IsCkhx8J1KiwYgkEcmG0To4jmloloGbIkukGpcu5BqQOVY0VgnGW1h/GMZ/LF22oRXmKA0ir41imWK/GR5conm4smWpKT86SxNgEqBHabo0CTpZJcB+WjtTzjq0hod0Gy52ZIIZJWkgg2zAj6jX+qI8JxQInBSnUlNVFIr/tGhJ+pgVc9gtLZaliKhyGyj9thEMrMsBKdyolXzbBrUr4x0Vkp0ETMTlYqSQWBY6AkuWDVFKdIL90c0tedJQGVlF1lBLJYaC5J31NIDn4hRUmYZbgApID1CvpeNYafdwSkBrAENagqRavWNJWZD+SAUj5llieTij7vSnOJgrOEooEKLlqOzu7tR4AweFYBSiTmTVQJe7Ecw1LaR0nBLmGnZD+A0A9awzwheSPiOLClMkdkMBpQQuwZqoO3aPdXyNi3KDlSAlRqDAMqYzihBP/ALGItjonAcjc0PfcQRgsD2sytbXbkIzAVIJanOLLg8I4FqHrEJSKxQPhuESzXKyuQdoOlYNKhoPI3/MHS8CHcn6x1LlpqG7T0Ylzo/Uu9ISxwT+HGdgAwoad5HdDWQm7kBg/78ozBcLypAZ/u7knzieVw8pUpWa4Zm6mp8owCA4gBRoVbMkU3LluVOUFS6/KQGet+l/TiIpSVhZzEZWDBI7TtqSfCkcKx/bEvIR1LsDrf6wGEmmTADXQXo42+8DoxNaKN3bT6RkwqfLkcaqcBIrbc06DnEK+H1cE0DAEAgP5jxgGCf8AUZf6h5RkBHAK/p8RGRglcVxJTFglJyqBBSXAoFAdRqnygccVSDRJBJQeYypAQGezV/vgLMkhJykggqua2Z9rNQxzhMOsTCopqQouSAHapVejm3SFZ5KW5hcjEgElaFBLdlQYgPrXVqgX60gYYBOZIlzSVgZgVAOwcsCHc8rx1xCYpKXKUqTQ0cgGlSpxWE5xxfMgJFTUZgQbtRTQ0eCvpSQ7VxFE5ORu2RRQYBRH+9jman7wpUmtDpz6V3tHGL95TspSpTKLWL1dJ/FuTx12SXDgEtzAeOjTWcDQVcBi0OHNMx23FT5RPgMCyGvZ26x3iX7NQoBy/Qed3ieStki9QKHxrHagkIw3Z5qNOocjzpHeH4c1VAkg95GofXX6RMJmVgB8IvRg3poKRmLAqBAsx8vGCYydlSBlDMH/AG+n0iBCmTmCiQXqTUkUNvKOJ851pGx9E94jrFMiWlA2+pr3xKcldDpYFOLmKqwcl6DwiPB8MNFTGA5mg73rEiUlSqKb8d9Ib4HCh61N3UCVeY9PHHOTsqk+iKXIkK+FJWoMC1una07oPUVy0sBLQk/KMxbVnAvyrE0lRzZandkKNHpBcxVCjITQ/EwDWatecTHS+QcYmcgD3bzA3zMW3cuA3URJhsdMWXWyPirRg/zC/oco5wwOX3ZJDEOMqmuAA6SPq/KGZ4W4dBKVVclFauNfGNQbyTcNnK+dW9yS4B9bc94MQtJZSGG9aHapp/mFSkKll1ziRYS6F9Kkh3rUgjuiTh2MUtRqpAfsgpDDRnezaEa3ggsM92V1VmFw1WZ67v05QNxHHJkIJABDfDYmmmveYMnSyoDLMIZgSAwL89Kc4W4jDJD2W6huTs7v0s1DGCGYOYpaQqzgUHeTdi0aWomjFrfmsbk4lmpU3AU4sxd/pEGN4qhAzKo22urNr66QKMEhtj4ftGRXVe0cwlxY2tbTWMjbDFUlzmlHYGht2X01ax/xBGFxUt7FKT3HcktVunOBMJMGZQUWcu16MQ3IMadBHKUFEwmhYOKOC9vw3PWDR51KwwzjnJQUKToSGIIFgQHJte0CTJJUe0AKPct3fiIJAmqUlRehG4qKhIFPMMI5xM0FYKiUqAcjVh52ch61tAUc4LVjk3MlgJKSokVITtq6W6xLhpeYMNta6E6VpCzHSzmdinN8oBASW2I8OkM+GhTnthAF1GrXHZFHOgHOOnTWbCl2GTJpDIHIHozsRcd8GLU6R/UWJ31oWhcgnM5WsukgA6MwBpa0HAhno37av0jqTAyGZiDSw5uwuTcffnBwJRlNqaFvqKuYBMoFWwZupal76i/LaJpC3QalkmqbMRQB1eNNIxhzwXCiaVLUwEsPyepYnx6woxk8rUTfl63NIY4KamXg5hPxLPkA4p6tCfCYJZmgtVwUvazVI6x57ncpM6GqikNeGcAWE5ykZiXIc3s9BoPKG8mUpJyMlOrhTA66gEmJBMmNVKzZ2AoeR1GrjW4iKXxcrdIlTm/25SOmb8wo9hv8QsPWo0y8rvUGN5kjtFKSS1WrQU8jGSFhTlAsohWbk1q7MXDaRBj55fKFKCnodw9WNjSmU3hbBaasyTxCYkKtSxZhWzhyzd19IzC4wzJZmLBQkj5VFyxKaNUOac4V4ziKMqUsE5mWoC9RQfWFS+JFQEpKiiWgqKiK3JLJfW9TaEeDjU3ufjotkrESQHDlR1UV/wDsq8aKUuSAQQXyue0dCa1AeE+Dx6EyxUinZF1AadT3axqXxDKMyWlkmqlqOcjkhJJtuIyaKxmqtlgk+8cha5ag7gMXTXd6xPieHopTtXttt61hH/ry1yiESwW+bNlfV2fN5xvh3EpiOw5/v7QA0qC7XqYfdZZSvhDkyWLnWjGA8aUrdGWxFSkHTSO0z8zpIFHqH6uNecASpSyRUvoXL2+n5g2Ma90j00ZBP8Ir9fnGQoSgTZqUVAbNcZgGZyWO5o3SCVSxOlqy1IGYjldxodKRDxLgya5KEV7Rc3enUxFgpExHazZaVa9uUUcaPM3JpPs4RNVmSAzJ1dqtVibVo/KOeISEgZkrBJGXNWrF72BZhU7dYhGGXOUchfe4056xLg8JMBICcySHU5YdaF35iGUezojXkHw6S/bet32DdrWux3jv+LSmwpcE0caGJ5+ECpmUOPlAUKA2AB8i479YW4yVlGV0uDYXG4isXkYYyMaor0IJrz58t3ghOOyrIIDOSlqs5t0hBh5pH4gslYS9QGetKbxTcglg9+ntOx7IJ60B10d+ojrDgzVBIBJLOa1oHYdKkxWuHyveGpL7bvbziwqx6ZSPcywTNzlIUKgBsp6kkkDpCamo2qQYxV5CuIH3i0yZb9kdsvrsPKCMAkJmMoEgNc1f/cOT+Mc8OlplpDgk9rPuNXd/tB3DVylsVJUpeYWUGANT2SORFfAxxUkqH1Yb2WRKh7uXnPauCaWsbm9fCAp+PSJyEs5KX0ICg4cFqUegPdG8XiCO0kEgg0KjmcAHUXbme4wrx5CUdrKgioqxBc2ra51+Lugth1MRYXjeJhEzMxZQDpbVNAoXfsk2/SOUA47GqWpnCXUQQD8qQx6nnyhPjuKqNUqKgBVwB0Kdrkc4HHEFEqqWawFK1AHJhATs5palxpBMzGFS1EihLg0cMAL9KREMOCTkFATc/Gq7Mx22hcvFdhQIdRUAKu4JBc9+0GcQRVkOoymIA1Zgo9QW84OwjtbaiT4bGpW4Uig1Cia2qABrWC5EuSss2U7C/wB33hT7kLUSOyQb1qLghtWhzIwysoBmp3DhJ+u8bakViq4CJUmS7ZsqnaimUOu/eIxclSe0lROj0NPXONr4esiswKKhUJy91AB4wumYSZKHazZdHqnvJDiNgdwrNUMJfFSggEo/8kmm9xB0viiXDpINSagtuYSycUzpJqzgEt3OxYj7x2iaFFyFpPVKk97VEYtFsdnikvX7xkApdrJ/5geTRuDY9lNXxIzFChCQGZ3J6mN4nDupJFCQXF7Ch9CFqsQbA0/EFcKnsslnJta+sX6ODbWUdYVPu/izUoaAA+N4fYGcCHSAgKBBe5pQ9xaE+JC5ilV0DDTx3gaWhcwlKXdIdTamzCu30MFsZu8jDG4bMlLTGBuTowckC5NDSFeOyBOVIUpRrzA5tQdK9YcKkBk5lAqoSkMSFask/UxHOkEKCMxyqPw0HU5ReJqTFUqwJMDg5i1ZQ1A/aLeEN8QgkJJAUoH4UBxTUk1PTnBU2RLSpBEvsuXVdT7b/iOZaQhlJrQuQzDkBDtgc3JgOOwnw5VE/qpc3rpQbwwXw8iSnIDnUdAAUouBSgPTeMEt5lWKAMxcAgte/kYPwONWsfqVUkCgAJenSJWy0Zvb9OWCoxqikoQlg4JzWcacgdnAg/CIKElwEksABV3ruw13aMxsiYsEZEkFh8TgbfCD4QPOQv4M4zDsgJqliKg0ejivdCtjeo0soPGIVMGVK1PenwtqGBuemkD4rDINVlSiq9gByYKa1hSIp+DSKCbMVahAqem3UwNMlZZZUT2agF30c0sPz0iTT5snKT5/k5ThjmoUkO2hcXFAXBtfeJ58gNcPUsKCwtGCeBJMxCe0qz6gFgeQ1YXMCSZmdGVShmSKGteRI7mildgf1ZXRrDyAACQcwNLWFRGYCcpE5wxBFRqyrv4xGkdsDXnalgQagwbh8LmUVplhYduyQosKVSpmtvDt0hoXuthUzhIJSZbAgB06nKGp3Ac4xJAAJCkV0AWg79kuUnp4xzKxMtLZVE1bIxDG7DatupG0HKXLWMy0mtiPiLdL99ecL+5aLRInjGUfCctO0BQvyFR4QUeIpy0Jc+fVwzaWgRGDZBMtYUlnIVYE76gvCzFBSCCygwYsXA/Z4yGcvgmk4VM0gsHerf8ArXytDvDcPSgFg7ipJp4bQkwU/IxSpl3qCHD86Qzm8WKbBgUhXIg0odNoNGVdB4wqdkxqFh4pN/QfFMZB2/I1o81mLIUWguQmgOu8ZGRdnNLgdmYRKJ1YHvjiTJCFSSmhU+apr1jIyIvlEejXEpYKZi27TmutCw8oX8MS80RkZDLhiwf0MZpWVLANQ9v+Uc8SkgLCQGFKCMjIbotD3fYkxEsBCm/WR3BmHQOYlCWBajUHRhG4yJx4A3V15DE4lQJALdjTkHEA4NZe5q/WxjcZAl0WnzEPJaS4oSWPMNA3EUD3eGQ3ZUgkjckxkZAXuE1fcvuaWf5qxoHAGgAFBA2JS8oq1zM9teUZGQ/9Bh7PsRS1krSSa1r3a798WA4BBUTlAJuRQmurX74yMhZFIE03BoCUgJDdO6A8OcykhVcwJL6l1B+rAVjIyFfAVyw6QMqHTQgwbPkgZWADpc7Oz2t3RkZB8FFwD4lAWgFQBNNO6E81ACwNAaCreEZGQSOthJjSZc9Y3GRkK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0" name="AutoShape 4" descr="data:image/jpeg;base64,/9j/4AAQSkZJRgABAQAAAQABAAD/2wCEAAkGBhQSERUTExQWFBUWFxwaGRgYGRgdGRoaGhocGBoaGhsYHSYeGx0jGx0aHy8gIycpLCwsFx4xNTAqNSYrLCoBCQoKDgwOGg8PGiwkHyQsLCwsLCwsLCwsLCwsLCwsLCwsLCwsLCwsLCwsLCwsLCwsLCwsLCwsLCwsLCwsLCwsLP/AABEIAQMAwgMBIgACEQEDEQH/xAAbAAACAgMBAAAAAAAAAAAAAAAEBQMGAAECB//EAEAQAAECBAQDBQcCBQQCAQUAAAECEQADITEEEkFRBWFxIoGRofAGEzJCscHRUuEUI2KC8RVyktKiwgczU2OTsv/EABkBAAMBAQEAAAAAAAAAAAAAAAECAwAEBf/EACgRAAICAQQBAwMFAAAAAAAAAAABAhEhAxIxQVETMmEigZEUccHh8P/aAAwDAQACEQMRAD8As7dmgo1LVrpX1SO5YDD8F+dDEGYJISVB1WBNSRWkdLmVDnx6V6Cmkc9liH3hSHIS1GqXNLkMG8+sTyy4BAbxpyjJaQRRxWrPfaNt9NWjWY7CiASA7bN96D9o4mKcOVFPOjjuqPrHKalxWu9NoybKYaDwfoAbRjAy57jKkKVQBya86+naJ8NhQEtoKMHb61gTF8VRh0KV7tbZg9nJIoQVHW1SIpvH/byYVp9wVSRlrmTLOZT71o2m8FQb4Fckj0L3Ye3UUr1iBPE5WXMFp11u1+vdHjmIxM1UxS1E5plSUdkHMKuE76iFUzDKHzkF/wBR/wAxT0vInqHtU72kkhBUVZrMAntF+rdYiX7TSnDBVaENYbtqHpQPHjSOIz0kATlFrAqJFNGNG5Rb+E8R99LchikgKH0UOvlDx048Cuci+SeLylKKUqZ6vYPfX08H4dImJzAhSTr+R+Y88mSyKPTWvlZzBWBxikEKT8ookhWX6+ngvQ8GWq+y9HDHcP09XiMSFakd48IC4XxYTUkqUEL2sC5uHvqHrrB2GnqzZVAAEZr2rTqTfvEc7VOmVUrIZ/Dydugo8RowzWfvr9WhkuWHfk3nyjaQGhRgH3hGo5uGeO1Y9Quxfao76wZMljW0KsVNl8+oEYwcnGIcBRD87Hq9ObDaNHGp0GbQml/X1ivY4JPwlQ6F/rR/xC1XEMi27YJTU0vozHX8Qrm0SlOi4JxTvQU5/t6aNon57BwNt++hip4ficwkkkgMXdnYa+DPEqOKqIDKzMQOydLPzD9IV6tE/VXZYVzan+Ur/kj/AKxuK9/qk3ZHifxG4Pqg/UR8FuVIS7sHFiwJrtr/AIjrLm5D69W0gY4tKGB1LMH226RLh+JIU5CgRanjaKHSSJkhNgKejeMMokWA5eniKZjDm7Keyxd7/husB8X42ZElS1ITRmGe7liTqwBciClZm6CsRiUSx2lpS+pUE2uxt3RU+J+1ORMyXISkXGcLOZJ3drk1dy732S8d43NnqCmQGGUpA7WW79qzO7Ab8mXLlhPbLFRqQ5L8w+orHRHSrki53wQInzFlyuYg6kkmtwC96geUc43Hio2sKUI5k/SAcfxJ6gBJtyI36wpmT3NST5eqRS0hKDp3EiaUArpvC+diq0Pl37RxLD9esany2MI2PRoTCYtvstPUVKRpMQ/9yHII7gR/dFPSmLP7Lnty/wDcfo199fCNF5A+CyTKgHW12t+0aWplAhvE+HraNKsx3prRhEs4UBrdge/94uSMOIVLIWhTFLFP2FaEF4uHs7xb+ISpXZcNmTcg710NfMaRTlJdFST4/R6wPw3HHDTBMFUuykgsChRYjkQwbmYjqwvJSDo9Cxc5UoKmKqkEnLQZRuWDkddxDFEl2+GsVTB4oLGYlJMxK2WkkA9t2Ukns3BappeLHJxQIvm+/lHGWidzZalkh2A2ufsPPugLiWGBSUsq1gUgk6B3+rdYIRilgMoG7Cm7tTwFd7wJis7GhA0oz+Jc9YDCyuYrAKS6qHViRztQvYwhxWOLuA7VZif2h9xTC0dZJLWe0V5OGKlZUjkBXXU91W6QjjZxTi08BMjGJJcmuVRL9GbnUkfWCMBhOykkAZmAFCKXoRROr1g3Aey8spdRJUDUaA8wGrrUm8E4uUZSgUpJAHZFt6DXurYQFBHQo1HILMxIBI98ihb4D/2jcGJxyGDprGRTZDx/vyDZ8sPnSpvyq7y5LPUX+8SqnOCnQ0O477iDDIUsdogcg48wQfOFnGMUlHZBdQIJapCWuQOcPGLk6RdtJZOuJcZMpAKcuawWokJ8vodYqi8cQorK0Lzkk0JSlyXpWh8Lxk7ElQNSqWdGFzdgp3HKsJ8TiMgBH/0/0+hrzjthBQOaUnIzE433YIlFgDtUbMf0woWCS5YEm2x3HI8o6xGKykhAZJBob9Oka4dhJsxhLQuYXegp3k084Wc0NGIHiyBp65wAtb6ReOH/APxnPmF5ikywdB2j+B5w+kf/ABph5bFTra+aoJ0oLRFzH2nk6ZrGsSA5qJBJ5AmPZE+yUnWUgWsB6EdK9n0D4QkDkB+IXcHaeM/w0wfIYs3ssjtJUoPVRZ2sPqL90XDF8GSH29at9Yq+BTRSwOgJr2icrBqin0imm7Yk1SGaplQBR1OcoFhrXpBGNIEsUJcivhfYQCiaPeAF6APVqkNTncQbxiYyZYyghweZ5AWMdBI1KUSkPoRf9oAxCKKADXYAvsdT1g4zKJ93VL1pW0B4pQejOQqn2O1BGkZHPB+LLQClNHDimoofy0Wnh3GyUCqc2oJqOY5c2jz9EwpKC5dzU6VDd7vWLehCFIROl0JSyk6f1BtK/aOKcadnRFliw3ESrQjvf6QV7oqrmJhBw3DJUkqAvQwbh8UzJaooFDQDesTKAnEsPO94QRmSA4YW6j77iIsHwgpmElSARcEua3oAWo14ZrkqmEFlKPO3U92rQRhsELE12SHp1EYTarsDAEsntqUTs4fq1PIRLPQFCxJDMXdjUAtveCZypaaHMSOv3MCrQ5fOoVtQj6OK6vYQBhYpBc0SP7E/9YyGKpg3V5xkawjuaQAWI6mw590UfHY1SiXICnOa+VRFiKUDd+4hl7Q8TQFBOYAAOa/Fmt3AiFUvhk7EsJaSiW/xqdyOQufVY6tNqCtkZpydISY7HAF6BViwofW8dyOBYjEtlRkQovmVQHuuYvvC/YzDygCpPvF3zKvTYC0OBIB7IBSByvE56rY8dNIpvC/YKQg/zHmKBur4e5NvGLThsF7sMlICelu6DcqU0DPz9XjU3FpA16tEm7KGS1AnUEaaeG/5iHGYUKUCPlNKkNoXYx3KL6bxL7um0awAEnClJVmWVZi4BApRmGviYjncy3KDZsuAp0oxjCD2ixWWSsitCOYegYa1MUrD5sqUgAjMk1vWhBItbziy+3KyiUlLjtKsA3w/uYrWClBEsEhlElZHIBh4k67R0aRHUDpc4qmEsGSwpXm550EG8amhSwH+EClhZ6nc06FoG4dIzAaPU6U660HlHC3JWrtdos4BNNRW4L9KR0kQhM1kBw9zVtPvoIVzJikpLjtGxu53HPeDJsrK4GiXYBjvXk0c4vFlEsKFjSuhJ5XDC8LIKFsqUSpIALCp5HUcw9POLP7MzFCUpKlJS1UheWpN6nTpuIQ4XG0K30LZinK5UfiHIAXp1MWCSqTMcEByphlIfvY7vyhHDeOpbRyMJNJExKklJDHKSbcgK/sIdYeUkJAINLkg/esUfHcHATmlrUNCHUNdyWJo78iIYcK9rlAZZwztQLFDsQoMx63iE9JxKR1Ey2zZgIsT1/GsQpLdNI4lzkKGYHvprV6DX7RwtdQQs0LkUr62iJUkmYQL5Hz6eto0rhptmoW9O8TcPdTk7sK06xMlYSCSQBd/vBA2Bnhqd1f8v3jI6PFk/wD4++ZLfvreMhQWc4Th0uimluLKIDjpmqIaJl5RTtE9NYU4bhZE0uSUBAArqT9m84ORwxINe1VwDp6eCMGAaN3Rtae6IhhUsRl8KecSIkDYeZ+sLYSD+DIL0bnEU3h5VsG9Wg2YjXMro5jSUkfMe8xjAOE4WZairOovppBqjeNTJgBZ76dL9Yo/tr7Sq94cMg5Ut21C7kE5e5h1doaK3OkLJ0O+Ie0QCiiUPeKDuQaDqReug2NRCzHYmcQ5mZRsml9dVa7xWcLxREpIysSwcu1XLObDXTTnC/E+1K1rEtBJLh1FiwFz4ax2R04RWTncpMYYzGFS/duFLCmJU9AwKS5JNyaB4jnJBSogAFamAqRSwHedeUccNwISv43Wk5syge0LH/Gx6wYCfepTmCgkFRBAqcr/AFbyiiQjYUBklqLOQyQPI9LHxiPCyxQkEZRTntXQnrGcRPZloCVH5qHUVAJ1onzgiWlkmjWavfqPTw4oJLluuuYU6g3A9c4GGGSRlLZV9k6VqSaUFGpBmBlAqJAIa4NW13fWNTJHyuc7vWlL0flpAoNlT4l7OTpJUUAzJdwxcteo1aAJPFSHd77selo9Dw6yLioNG5ux6P8AWAOMcClT0uU5VZQc6aWooGjEC9axNx8D2VzBe0JHzKrWtqDZ62h3KxMubUUDPmVVuyHtucunzRTuIcLmSVlKg4sFCx1BDciC3ONe5UC0I5VhjbfB6p7IYjOVSTUpDoNaWcNW7g8otJm5TVAB5848g4ApeYqCmCW3cCzg6VpzL849D4V7Q9n3cwgtULNjyV3vW0RlpvlDxl0xjjeKhCkoRRSw5JNEJF1MbnQDc8jHX+opUeyCSGr7tZc6HMQA3fccoXuCpSwk9qgJawsA46mkQYtaiC6lHdvo9PWoiGQrKsLX7XSQSCKgsabRkVshH6R/4/8AWMhakL9Z6HID9o9G0YWv6rE6joYjSNokLDZ4oyxsTAI2qe9ojErUsToW028YlCQ33MAJtMcFVzppGpk4A1845XN1ggAuOY4SpSpp+QO2h0SLbtHiXEseozDMJJWS9d9bdY9O9ssekyZiCakUA60EeP4oFRoH0/EV01WSU8slOJXNOUXJ0sOfKLDwdAly1JIDllAq1DHNXTSkB8HkJlCpLqTUjV2cF9L+EN0KdQSJfvBmzq3ylgG6OD3x0RXZJ+A2S4KjmBSoZhrRnps9BGYPtkk1KlUbZmN9Hp/bEE9kyyySlNi7Mwv5keEFoR7uWrLcfC7OXJrT+4tFSZGqaFzVEK7LDsgfpIbyiXFTglLPlJB31tfpaN4WSz2AJJdq5WFerAUgfGzCVBJQ4d3Ng7jxgmC8A5SSVZubb19ftHUxVyaJtW/IlvrpGKSEoA5ZrPo35PfEMkhqOS9QXpuftACc0M6qu0kJBppccuvUQZh3JBUHyuWoTWzEChbR9YAw2IC1r7CUs7Ea0YltNYJSs5VEJKqUvXvd9CzWfRmhWMhdxHBhctKTR32ejqBBtSur1NLmKJi8IuWtSSSWau4NjHo88WCKZQSkPqTlDgnoQaO3OKzx/DhUt0iw0uwJA7nETkMjnhecSs8sAlALghwWBFuQLi9RDjDzUzZCctDYKSaoP6SNR9QeUJ/ZjElIUkFlAZgCNhV96aQWeBz8K89wUm4SCx6g2Grim0belyHa3wHcE9oRMCUzFZW3LA3+HYcotMtYulVGqp6dOZ9XhP7LYfC4pJeXLCgbFKSXv2htse483ciX7sqSpgE/DQAClGagDg955Ry6jVjrjJ3/AAv9SfBH3r4xkTDh/wDUnx/eMhClIsSEUYO7XMTBQF6c/KB5M8VAYtf14RtTG4cnT8Rgk6l2Fac/rvAk9IV8yk00Z/NxGsRNU3ZD94+8DrnABiStQFWqfKkYxKJmVgK8zfv5wPNmlnfrHE6avQJSOrn7CAcRIJHaKlNWpp5U/wAxjHm/G8QoT5qlLc5yyasQ/ZL7N4ZRC3CYeuZi4sed4f8AtT7O55qpmYpzaM4e2kLMLKVLIDgKS5FyKBwkDVxRqXjpjJNUQaoY4KYQGUAEgKZQAcE2BPUHnWJ5RBW6VkKQMjUGlT9v7RCyVNUlKhdCWVlO/r6QZ7+WVlaKJLsS75i9O6OiJJhU6S6wEmgoX5iv/loNoLxAqlII1BBe6gQDTUMD4xDw/BpckszAtX9JJJejsY1hVhcwrcsS+WjUJA1oRWGFGATQtVwBSnPo8ByJK85zKo9L78/VIOzM1mqWPhC/huHyqJWpwSTTk+ogsyJsbikoDsVPbm1P0sKRHPxCwlRQat2dgdS3SofaIsfiUoYqopVABT7HSI1cSIGVKXNgDa9SW1vQwrGQVLmFu1dg7Bn5qDimsSJ+VJBUbuCdKi3Kldx1gaYQA5LBNQDuNOrbxHJnatlKixc6OWV3DbeFGO5y3LEZlKOVifhGvQEIcfaI5ZSqYgkdk3CaOCVOR415wLiVXAdqJFsymSqnIOQ3SJsLN/mJLOAqg0IBYHm9T3RKbwNHkc4T2fkGcmZLJSoU7TVDapVRW2kP0YdSOyFJUHDBtBejsP8AEBYQAIJASktQnNlfTV9onwK1AkLDVq3w9BVz3iOVt9nRSJloST8OtctPEEFujwLP4qiUcpAY0zEht2/c0grEylKJyEJoGzXN3fWzWhbxLChJQlSHUpVAli41fN8u8AzMPFZf6T/yH/aNRscG2kBtK/hMZAonsXhfgtacMkpIfKf1JNQb3vWNrWwt+Y6Msmx/PrSNFPd9YYcFmS1qVUlKQLb8j/mOkSQKAUieasdIX43iWQFmGprYWfp+8AJPMAuTX1p6tAc+dzAN21b1rA06aopJSqWD/U7Hrl+/hCj3mINXkrD/ACLUlvEERqMMMRIcVA/HKKBxWeZeIUU0KVOG5Mx56eMXZTqSLhrg5SOZBBr5RRp6RMxMx15Q6yC1aO1KX+8U0uRJ8E+HxAmCZmT/ADCp8ochqgv0J8xE02SQgPQDMB31p3DziDDSvdqAcdpLOXqTVqfekGYxeVASsOHoxBqaX7/TR2rg5gtSxLlVLv2dHI+E2Gw5xNwuUAlw9XJerNtQejAcxCMqJZBUVByCS9aN1p9IIxeNElIBdlAbUqw5m0NYKJcbjQ2VJZagyb0DevGIcPLyIyqKVHnqSXekcYbh4Wr3rGulGHMU1jXEZiQFFs2UANoCQ1drExrMBz1y1LLB1Ibo52fu5ViJZdThqkNmGu9aNpXlA6JWXMEgAFyTy5lz5COUFw4Zzc6NZyToajSJtj0MFY+hS9Hq4spien+OcRib2nAuWI0DucopdUaTJ7P9NXAft0cAPttyOrRtMsuQ+9WYBQABI3ZRJpACaEzUBlMUg3ZXyjZwC76s0HcFkgrNLFvCn798LEIIUKM1Ep/SASCo8yGb/EW32e4ewrTX890Q1H0PFDnD4UkC45Ury2EGfwRVZgOTH19YFw/DAJnvAuZuUhRynZ08uTQyzqeIFiNRKb+EcTJtCe/93jeJVbMpI6wIMSFWtvv0jGI18RLmmuxjIxSq2V4D8xkAJY7cvX5iMKeIlJq4/wA15xIQT0bxhhQLGYkAk5e57etor/H1FUozUkZk3FGKDRYPd/8AzDvFysuoPW8Vv2jxREldBZoCeTPgp0rFrzNcC1QcodPc1WNd+kWWVgvey8yaKADKdiLWAFnf7xS04sBT1cMzbZnp3geEWXgPFQnKFUTlqa1Og9Xj0IU8M5ZHcnjxSTLnUNWVvdgfC8JcJMXnVYlfxFXjT1rrBftOsGZ8OUM9PlB0bxp1hWuUFFwschc9+ghNijLA25tZHa8NnWJmZNO1eluQclvpEq8MqaQVoGVnHUtoD390LuElKQUBDlw2w6+flD+QWSXNBbXwfWKrJN4B5uZKissABdnLajoKecDY3FoXlSqW43r2dQ7GgLx1N4ykqSjI4JIU7WahHrwiBcrKrMmqaX5ACvhGCgqXxdCEVLGwSHq1GDGJ5eHSUgopUOL79H6n6wBjpaQkzCjMB2izZklmcbpe+z+GS8dlqlSR2QUv824pqK233gBIjMSlWVioi1KE6ju/zEuJw7gKJBJqR8ru5FLVcGBOMpze7YuosDoe1YGtN4mwUn+WDmdQbnV2FXr62hUEZYbDqUnMQAQeyG8CX1v97ULHCJdAc1AQpGupCkmz6VDbc4MVxVISEBIBFbjvZ6G++0CSeP8AyTASWOU1bl0FhU6iHwhch8vhCAc6Qp3F/wAN+mo2bwY4HjSUHJMRlPaZQqnsln3A/EV5PGFCYQSlSU9nZyBmFSaVppEg4oJiiq5NSRYGhAfVzQtdn6ylCMh1JovScakspJzA7V6sbExriHE0S5edSgA2usVJE9SCFylA0qlwxq1RcM+wtCrja5k+YMxAJsh0kJFjVwd3IB2JiHotP4K+omi5YL+elM6YAQQCnMKp6EilKxOqeK5SC3lsNniicS9qZyv5aSED+lmAZm7txd2hhwMElJaiahABqf1LUbn9ukI4UshUr4LJ7xXP6eTRqCUy6VTX+38RqJFBjMx4BYaXOnQc4Dm4kkk6avfw0gT/AFBJPxJerJNx3CsRTMaUkZqhVzlN/C2kEB3iMaA5UTbwZgPX7RXuJTZc1KnzFvrDqfKTMAdJAdxpa1IWTuGMmwV3mnSCgMoUwEAgUY+O0EyMbMqXfkC+jb2EE8VwZTmpr+8L8JgXUXICd7c26x0xkRaGPD8iltMqkVLsnMaaG9WpdgTpBC5FlJy5Ta1OXX1WOMLNNiQUaEn4WqGo9bOY7l4hLKSC1TqlTUoQB+axZZECOHpDkJSdlKO1CCx0vDHEKUhLqJKRowJ8hAcnGEABw4uWZ/unz+kcKxTSyEkA6PmW1nJuSNOUOKSSFJWFKysQW/ccqRP70ITVJG1nO7WgRU8lISFgKDOpIo53OnLujhaEulaipSkaJq925PAsI2kTEgOFZRareVducLOKFMyqZaQkAvlZySXetiCxF/OIJ+O/lOJTqseXXXvMH4QZkB0ioqkM4JuG/MLYRcrGBclWuVQNyAAGDl7EuadYFmY5IFiOyHahf0I1j5Xu1BXa92v4hQ1sHq3e8KTjSwB7QN81bHSriF3BommYsEMFKv8AMH+8RKnEOAolNsrkP3EM8RmYmjJ+v5hlwvhaVKebQO+UO52c2A84RyoZIWTgoMooISpykmxYsWOrRKnGF6kmlAGAfu/EW7iOLlLl+7UkFIs1MuxGxil4rD5DQ5h5wsZWFqhxI4qr5iG/SCwPU6DVy5pBOL4ySCHHVNL3AKqnmefOK3KnsYacNwBmMVvl8z+P2hnOhaDODYMzFOe61S/0/aL3w9AlpLAE0e1OsR8J4WhCQAWDau/oQ4DZWZPLX/FI5nK2WSoj9+r/AO4B3fvGRKcEOXir8xkKMQ4hLB8gJtQJt1OlLRBiUnKQam6el/EfvvBOGmkipry39feOcekZS7P9wLiMZkEtBIdNaW28/wB4hXKuSK21fyFucdysUoMmmZnrZrioFKXHSIjxIlwhNLkM621NsqR1rGsnvVWyv8U4epW4+sKk8OIo9OlSaO3SkW7HKR7suWV/5Dq+nSlQ0VKdiGIpQlvBvTdItp5YkmuiNeGy1epH7er90NOIVmUTbKA6RsHTrq/gKwMtJVOATlypVlrs5qTt9A8HTMEiYtSXyqIuLEgEs43Y+MdaJs4ygIqhP9JCQHNiD4P3xpMkUAQlRJAHZTrTWOROzhKQzZTcab0rr5iJpOFlpS5Ge6gDUgDcV1oBvDNpASbBp57fuwMqEasASRd25vrHKeHKUl86gkuzP9Bbr9YjnLVMKlZQhOofnqAC1/LSGSpKkBK6BIS7G3gNbU5wqVheBZi8GpIuVJA3UDyfzjctZJ2QBZgQQbFwMyRUeUS4nFLWM1AkuyWu5Z32/JgDAzHSL7s9jqd9Goe4xO8jIKxUsKTk0b4kkEUt65RWFAmhyhlVNA+9osSlVajHYaaloWLwoKiVVS5ISNTsT6uInKVDpC5EyuazMPrEqcSoG5baD5HCyoVGVy5DfQn1WDsDwUprMSQxYavzb1pCbkGmKlKKonk8GXMsCzbH62izHBoRlIZjdmNduXfDzD4VahRJ6uPuaQrm+hlGyk4fgSUFylRblDzB4VXyyz4fkw/Xg5lR2X8fKJsHgncEs1wA31EI3fIySQvk4aa9UpFP1DzaGciUqjZA97n6tBqcEBoTX1aCcuXQDpoPxyhWxgP+FX+pP/64yJCnkjwMZACIU8TUPglKUbOrsg9ARmPeIinzpq/imMaDIhGulZl+rRvEYcANImKc/CCVFJGwf69IHXMKSEu5CQSOZoAGGpNOkCTwcU9SueTvG41MtJAXmAPbmAfEblmow825wTguKDInssGo1AqjXPzaZSdNYrHGMQp1IsCkhx8J1KiwYgkEcmG0To4jmloloGbIkukGpcu5BqQOVY0VgnGW1h/GMZ/LF22oRXmKA0ir41imWK/GR5conm4smWpKT86SxNgEqBHabo0CTpZJcB+WjtTzjq0hod0Gy52ZIIZJWkgg2zAj6jX+qI8JxQInBSnUlNVFIr/tGhJ+pgVc9gtLZaliKhyGyj9thEMrMsBKdyolXzbBrUr4x0Vkp0ETMTlYqSQWBY6AkuWDVFKdIL90c0tedJQGVlF1lBLJYaC5J31NIDn4hRUmYZbgApID1CvpeNYafdwSkBrAENagqRavWNJWZD+SAUj5llieTij7vSnOJgrOEooEKLlqOzu7tR4AweFYBSiTmTVQJe7Ecw1LaR0nBLmGnZD+A0A9awzwheSPiOLClMkdkMBpQQuwZqoO3aPdXyNi3KDlSAlRqDAMqYzihBP/ALGItjonAcjc0PfcQRgsD2sytbXbkIzAVIJanOLLg8I4FqHrEJSKxQPhuESzXKyuQdoOlYNKhoPI3/MHS8CHcn6x1LlpqG7T0Ylzo/Uu9ISxwT+HGdgAwoad5HdDWQm7kBg/78ozBcLypAZ/u7knzieVw8pUpWa4Zm6mp8owCA4gBRoVbMkU3LluVOUFS6/KQGet+l/TiIpSVhZzEZWDBI7TtqSfCkcKx/bEvIR1LsDrf6wGEmmTADXQXo42+8DoxNaKN3bT6RkwqfLkcaqcBIrbc06DnEK+H1cE0DAEAgP5jxgGCf8AUZf6h5RkBHAK/p8RGRglcVxJTFglJyqBBSXAoFAdRqnygccVSDRJBJQeYypAQGezV/vgLMkhJykggqua2Z9rNQxzhMOsTCopqQouSAHapVejm3SFZ5KW5hcjEgElaFBLdlQYgPrXVqgX60gYYBOZIlzSVgZgVAOwcsCHc8rx1xCYpKXKUqTQ0cgGlSpxWE5xxfMgJFTUZgQbtRTQ0eCvpSQ7VxFE5ORu2RRQYBRH+9jman7wpUmtDpz6V3tHGL95TspSpTKLWL1dJ/FuTx12SXDgEtzAeOjTWcDQVcBi0OHNMx23FT5RPgMCyGvZ26x3iX7NQoBy/Qed3ieStki9QKHxrHagkIw3Z5qNOocjzpHeH4c1VAkg95GofXX6RMJmVgB8IvRg3poKRmLAqBAsx8vGCYydlSBlDMH/AG+n0iBCmTmCiQXqTUkUNvKOJ851pGx9E94jrFMiWlA2+pr3xKcldDpYFOLmKqwcl6DwiPB8MNFTGA5mg73rEiUlSqKb8d9Ib4HCh61N3UCVeY9PHHOTsqk+iKXIkK+FJWoMC1una07oPUVy0sBLQk/KMxbVnAvyrE0lRzZandkKNHpBcxVCjITQ/EwDWatecTHS+QcYmcgD3bzA3zMW3cuA3URJhsdMWXWyPirRg/zC/oco5wwOX3ZJDEOMqmuAA6SPq/KGZ4W4dBKVVclFauNfGNQbyTcNnK+dW9yS4B9bc94MQtJZSGG9aHapp/mFSkKll1ziRYS6F9Kkh3rUgjuiTh2MUtRqpAfsgpDDRnezaEa3ggsM92V1VmFw1WZ67v05QNxHHJkIJABDfDYmmmveYMnSyoDLMIZgSAwL89Kc4W4jDJD2W6huTs7v0s1DGCGYOYpaQqzgUHeTdi0aWomjFrfmsbk4lmpU3AU4sxd/pEGN4qhAzKo22urNr66QKMEhtj4ftGRXVe0cwlxY2tbTWMjbDFUlzmlHYGht2X01ax/xBGFxUt7FKT3HcktVunOBMJMGZQUWcu16MQ3IMadBHKUFEwmhYOKOC9vw3PWDR51KwwzjnJQUKToSGIIFgQHJte0CTJJUe0AKPct3fiIJAmqUlRehG4qKhIFPMMI5xM0FYKiUqAcjVh52ch61tAUc4LVjk3MlgJKSokVITtq6W6xLhpeYMNta6E6VpCzHSzmdinN8oBASW2I8OkM+GhTnthAF1GrXHZFHOgHOOnTWbCl2GTJpDIHIHozsRcd8GLU6R/UWJ31oWhcgnM5WsukgA6MwBpa0HAhno37av0jqTAyGZiDSw5uwuTcffnBwJRlNqaFvqKuYBMoFWwZupal76i/LaJpC3QalkmqbMRQB1eNNIxhzwXCiaVLUwEsPyepYnx6woxk8rUTfl63NIY4KamXg5hPxLPkA4p6tCfCYJZmgtVwUvazVI6x57ncpM6GqikNeGcAWE5ykZiXIc3s9BoPKG8mUpJyMlOrhTA66gEmJBMmNVKzZ2AoeR1GrjW4iKXxcrdIlTm/25SOmb8wo9hv8QsPWo0y8rvUGN5kjtFKSS1WrQU8jGSFhTlAsohWbk1q7MXDaRBj55fKFKCnodw9WNjSmU3hbBaasyTxCYkKtSxZhWzhyzd19IzC4wzJZmLBQkj5VFyxKaNUOac4V4ziKMqUsE5mWoC9RQfWFS+JFQEpKiiWgqKiK3JLJfW9TaEeDjU3ufjotkrESQHDlR1UV/wDsq8aKUuSAQQXyue0dCa1AeE+Dx6EyxUinZF1AadT3axqXxDKMyWlkmqlqOcjkhJJtuIyaKxmqtlgk+8cha5ag7gMXTXd6xPieHopTtXttt61hH/ry1yiESwW+bNlfV2fN5xvh3EpiOw5/v7QA0qC7XqYfdZZSvhDkyWLnWjGA8aUrdGWxFSkHTSO0z8zpIFHqH6uNecASpSyRUvoXL2+n5g2Ma90j00ZBP8Ir9fnGQoSgTZqUVAbNcZgGZyWO5o3SCVSxOlqy1IGYjldxodKRDxLgya5KEV7Rc3enUxFgpExHazZaVa9uUUcaPM3JpPs4RNVmSAzJ1dqtVibVo/KOeISEgZkrBJGXNWrF72BZhU7dYhGGXOUchfe4056xLg8JMBICcySHU5YdaF35iGUezojXkHw6S/bet32DdrWux3jv+LSmwpcE0caGJ5+ECpmUOPlAUKA2AB8i479YW4yVlGV0uDYXG4isXkYYyMaor0IJrz58t3ghOOyrIIDOSlqs5t0hBh5pH4gslYS9QGetKbxTcglg9+ntOx7IJ60B10d+ojrDgzVBIBJLOa1oHYdKkxWuHyveGpL7bvbziwqx6ZSPcywTNzlIUKgBsp6kkkDpCamo2qQYxV5CuIH3i0yZb9kdsvrsPKCMAkJmMoEgNc1f/cOT+Mc8OlplpDgk9rPuNXd/tB3DVylsVJUpeYWUGANT2SORFfAxxUkqH1Yb2WRKh7uXnPauCaWsbm9fCAp+PSJyEs5KX0ICg4cFqUegPdG8XiCO0kEgg0KjmcAHUXbme4wrx5CUdrKgioqxBc2ra51+Lugth1MRYXjeJhEzMxZQDpbVNAoXfsk2/SOUA47GqWpnCXUQQD8qQx6nnyhPjuKqNUqKgBVwB0Kdrkc4HHEFEqqWawFK1AHJhATs5palxpBMzGFS1EihLg0cMAL9KREMOCTkFATc/Gq7Mx22hcvFdhQIdRUAKu4JBc9+0GcQRVkOoymIA1Zgo9QW84OwjtbaiT4bGpW4Uig1Cia2qABrWC5EuSss2U7C/wB33hT7kLUSOyQb1qLghtWhzIwysoBmp3DhJ+u8bakViq4CJUmS7ZsqnaimUOu/eIxclSe0lROj0NPXONr4esiswKKhUJy91AB4wumYSZKHazZdHqnvJDiNgdwrNUMJfFSggEo/8kmm9xB0viiXDpINSagtuYSycUzpJqzgEt3OxYj7x2iaFFyFpPVKk97VEYtFsdnikvX7xkApdrJ/5geTRuDY9lNXxIzFChCQGZ3J6mN4nDupJFCQXF7Ch9CFqsQbA0/EFcKnsslnJta+sX6ODbWUdYVPu/izUoaAA+N4fYGcCHSAgKBBe5pQ9xaE+JC5ilV0DDTx3gaWhcwlKXdIdTamzCu30MFsZu8jDG4bMlLTGBuTowckC5NDSFeOyBOVIUpRrzA5tQdK9YcKkBk5lAqoSkMSFask/UxHOkEKCMxyqPw0HU5ReJqTFUqwJMDg5i1ZQ1A/aLeEN8QgkJJAUoH4UBxTUk1PTnBU2RLSpBEvsuXVdT7b/iOZaQhlJrQuQzDkBDtgc3JgOOwnw5VE/qpc3rpQbwwXw8iSnIDnUdAAUouBSgPTeMEt5lWKAMxcAgte/kYPwONWsfqVUkCgAJenSJWy0Zvb9OWCoxqikoQlg4JzWcacgdnAg/CIKElwEksABV3ruw13aMxsiYsEZEkFh8TgbfCD4QPOQv4M4zDsgJqliKg0ejivdCtjeo0soPGIVMGVK1PenwtqGBuemkD4rDINVlSiq9gByYKa1hSIp+DSKCbMVahAqem3UwNMlZZZUT2agF30c0sPz0iTT5snKT5/k5ThjmoUkO2hcXFAXBtfeJ58gNcPUsKCwtGCeBJMxCe0qz6gFgeQ1YXMCSZmdGVShmSKGteRI7mildgf1ZXRrDyAACQcwNLWFRGYCcpE5wxBFRqyrv4xGkdsDXnalgQagwbh8LmUVplhYduyQosKVSpmtvDt0hoXuthUzhIJSZbAgB06nKGp3Ac4xJAAJCkV0AWg79kuUnp4xzKxMtLZVE1bIxDG7DatupG0HKXLWMy0mtiPiLdL99ecL+5aLRInjGUfCctO0BQvyFR4QUeIpy0Jc+fVwzaWgRGDZBMtYUlnIVYE76gvCzFBSCCygwYsXA/Z4yGcvgmk4VM0gsHerf8ArXytDvDcPSgFg7ipJp4bQkwU/IxSpl3qCHD86Qzm8WKbBgUhXIg0odNoNGVdB4wqdkxqFh4pN/QfFMZB2/I1o81mLIUWguQmgOu8ZGRdnNLgdmYRKJ1YHvjiTJCFSSmhU+apr1jIyIvlEejXEpYKZi27TmutCw8oX8MS80RkZDLhiwf0MZpWVLANQ9v+Uc8SkgLCQGFKCMjIbotD3fYkxEsBCm/WR3BmHQOYlCWBajUHRhG4yJx4A3V15DE4lQJALdjTkHEA4NZe5q/WxjcZAl0WnzEPJaS4oSWPMNA3EUD3eGQ3ZUgkjckxkZAXuE1fcvuaWf5qxoHAGgAFBA2JS8oq1zM9teUZGQ/9Bh7PsRS1krSSa1r3a798WA4BBUTlAJuRQmurX74yMhZFIE03BoCUgJDdO6A8OcykhVcwJL6l1B+rAVjIyFfAVyw6QMqHTQgwbPkgZWADpc7Oz2t3RkZB8FFwD4lAWgFQBNNO6E81ACwNAaCreEZGQSOthJjSZc9Y3GRkK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0422" name="Picture 6" descr="http://upload.wikimedia.org/wikipedia/commons/0/03/American_Alligator.jpg"/>
          <p:cNvPicPr>
            <a:picLocks noChangeAspect="1" noChangeArrowheads="1"/>
          </p:cNvPicPr>
          <p:nvPr/>
        </p:nvPicPr>
        <p:blipFill>
          <a:blip r:embed="rId2" cstate="print"/>
          <a:srcRect/>
          <a:stretch>
            <a:fillRect/>
          </a:stretch>
        </p:blipFill>
        <p:spPr bwMode="auto">
          <a:xfrm>
            <a:off x="990600" y="533400"/>
            <a:ext cx="7543800" cy="6324600"/>
          </a:xfrm>
          <a:prstGeom prst="rect">
            <a:avLst/>
          </a:prstGeom>
          <a:noFill/>
        </p:spPr>
      </p:pic>
      <p:sp>
        <p:nvSpPr>
          <p:cNvPr id="5" name="Rectangle 4"/>
          <p:cNvSpPr/>
          <p:nvPr/>
        </p:nvSpPr>
        <p:spPr>
          <a:xfrm>
            <a:off x="533400" y="0"/>
            <a:ext cx="7772400" cy="769441"/>
          </a:xfrm>
          <a:prstGeom prst="rect">
            <a:avLst/>
          </a:prstGeom>
        </p:spPr>
        <p:txBody>
          <a:bodyPr wrap="square">
            <a:spAutoFit/>
          </a:bodyPr>
          <a:lstStyle/>
          <a:p>
            <a:pPr algn="ctr"/>
            <a:r>
              <a:rPr lang="en-US" sz="4400" b="1" i="1" dirty="0" smtClean="0">
                <a:solidFill>
                  <a:srgbClr val="FF0000"/>
                </a:solidFill>
                <a:latin typeface="Times New Roman" pitchFamily="18" charset="0"/>
                <a:cs typeface="Times New Roman" pitchFamily="18" charset="0"/>
              </a:rPr>
              <a:t>Alligator</a:t>
            </a:r>
            <a:r>
              <a:rPr lang="en-US" sz="4400" dirty="0" smtClean="0">
                <a:solidFill>
                  <a:srgbClr val="FF0000"/>
                </a:solidFill>
                <a:latin typeface="Times New Roman" pitchFamily="18" charset="0"/>
                <a:cs typeface="Times New Roman" pitchFamily="18" charset="0"/>
              </a:rPr>
              <a:t> (alligator) </a:t>
            </a:r>
            <a:endParaRPr lang="en-US" sz="44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Gavial or </a:t>
            </a:r>
            <a:r>
              <a:rPr lang="en-US" i="1" dirty="0" err="1" smtClean="0">
                <a:solidFill>
                  <a:srgbClr val="FF0000"/>
                </a:solidFill>
              </a:rPr>
              <a:t>gharial</a:t>
            </a:r>
            <a:endParaRPr lang="en-US" i="1" dirty="0">
              <a:solidFill>
                <a:srgbClr val="FF0000"/>
              </a:solidFill>
            </a:endParaRPr>
          </a:p>
        </p:txBody>
      </p:sp>
      <p:pic>
        <p:nvPicPr>
          <p:cNvPr id="45058" name="Picture 2" descr="http://www.dinosoria.com/reptil_prehi/gavial_inde.jpg"/>
          <p:cNvPicPr>
            <a:picLocks noChangeAspect="1" noChangeArrowheads="1"/>
          </p:cNvPicPr>
          <p:nvPr/>
        </p:nvPicPr>
        <p:blipFill>
          <a:blip r:embed="rId2" cstate="print"/>
          <a:srcRect/>
          <a:stretch>
            <a:fillRect/>
          </a:stretch>
        </p:blipFill>
        <p:spPr bwMode="auto">
          <a:xfrm>
            <a:off x="0" y="1447800"/>
            <a:ext cx="9144000" cy="5105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photos.zoochat.com/large/dsc_64631-191850.jpg"/>
          <p:cNvPicPr>
            <a:picLocks noChangeAspect="1" noChangeArrowheads="1"/>
          </p:cNvPicPr>
          <p:nvPr/>
        </p:nvPicPr>
        <p:blipFill>
          <a:blip r:embed="rId2" cstate="print"/>
          <a:srcRect/>
          <a:stretch>
            <a:fillRect/>
          </a:stretch>
        </p:blipFill>
        <p:spPr bwMode="auto">
          <a:xfrm>
            <a:off x="533400" y="1219200"/>
            <a:ext cx="7772400" cy="5163793"/>
          </a:xfrm>
          <a:prstGeom prst="rect">
            <a:avLst/>
          </a:prstGeom>
          <a:noFill/>
        </p:spPr>
      </p:pic>
      <p:sp>
        <p:nvSpPr>
          <p:cNvPr id="3" name="Rectangle 2"/>
          <p:cNvSpPr/>
          <p:nvPr/>
        </p:nvSpPr>
        <p:spPr>
          <a:xfrm>
            <a:off x="0" y="304800"/>
            <a:ext cx="8686800" cy="646331"/>
          </a:xfrm>
          <a:prstGeom prst="rect">
            <a:avLst/>
          </a:prstGeom>
        </p:spPr>
        <p:txBody>
          <a:bodyPr wrap="square">
            <a:spAutoFit/>
          </a:bodyPr>
          <a:lstStyle/>
          <a:p>
            <a:r>
              <a:rPr lang="en-US" sz="3600" b="1" i="1" dirty="0" err="1" smtClean="0">
                <a:latin typeface="Times New Roman" pitchFamily="18" charset="0"/>
                <a:cs typeface="Times New Roman" pitchFamily="18" charset="0"/>
              </a:rPr>
              <a:t>Gavialis</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gangeticus</a:t>
            </a:r>
            <a:r>
              <a:rPr lang="en-US" sz="3600" dirty="0" smtClean="0">
                <a:latin typeface="Times New Roman" pitchFamily="18" charset="0"/>
                <a:cs typeface="Times New Roman" pitchFamily="18" charset="0"/>
              </a:rPr>
              <a:t>(Indian Gavial or </a:t>
            </a:r>
            <a:r>
              <a:rPr lang="en-US" sz="3600" dirty="0" err="1" smtClean="0">
                <a:latin typeface="Times New Roman" pitchFamily="18" charset="0"/>
                <a:cs typeface="Times New Roman" pitchFamily="18" charset="0"/>
              </a:rPr>
              <a:t>gharial</a:t>
            </a:r>
            <a:r>
              <a:rPr lang="en-US" sz="3600" dirty="0" smtClean="0">
                <a:latin typeface="Times New Roman" pitchFamily="18" charset="0"/>
                <a:cs typeface="Times New Roman" pitchFamily="18" charset="0"/>
              </a:rPr>
              <a:t>) </a:t>
            </a:r>
            <a:endParaRPr lang="en-US"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nimaldiversity.org/collections/contributors/Grzimek_herps/Alligatoridae/Caiman_crocodilus/medium.jpg"/>
          <p:cNvPicPr>
            <a:picLocks noChangeAspect="1" noChangeArrowheads="1"/>
          </p:cNvPicPr>
          <p:nvPr/>
        </p:nvPicPr>
        <p:blipFill>
          <a:blip r:embed="rId3"/>
          <a:srcRect/>
          <a:stretch>
            <a:fillRect/>
          </a:stretch>
        </p:blipFill>
        <p:spPr bwMode="auto">
          <a:xfrm>
            <a:off x="381000" y="1295400"/>
            <a:ext cx="8382000" cy="4267200"/>
          </a:xfrm>
          <a:prstGeom prst="rect">
            <a:avLst/>
          </a:prstGeom>
          <a:noFill/>
        </p:spPr>
      </p:pic>
      <p:sp>
        <p:nvSpPr>
          <p:cNvPr id="3" name="Rectangle 2"/>
          <p:cNvSpPr/>
          <p:nvPr/>
        </p:nvSpPr>
        <p:spPr>
          <a:xfrm>
            <a:off x="1905000" y="533400"/>
            <a:ext cx="4038599" cy="707886"/>
          </a:xfrm>
          <a:prstGeom prst="rect">
            <a:avLst/>
          </a:prstGeom>
        </p:spPr>
        <p:txBody>
          <a:bodyPr wrap="square">
            <a:spAutoFit/>
          </a:bodyPr>
          <a:lstStyle/>
          <a:p>
            <a:pPr algn="ctr"/>
            <a:r>
              <a:rPr lang="en-US" sz="4000" b="1" dirty="0" smtClean="0">
                <a:solidFill>
                  <a:srgbClr val="FF0000"/>
                </a:solidFill>
              </a:rPr>
              <a:t>CAIMAN</a:t>
            </a:r>
            <a:endParaRPr lang="en-US" sz="4000"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metro.pr/_internal/gxml!0/r0dc21o2f3vste5s7ezej9x3a10rp3w$rgzwwrlahflxyvq87vcu4pydlz4sgqz/caiman-animal.jpeg"/>
          <p:cNvPicPr>
            <a:picLocks noChangeAspect="1" noChangeArrowheads="1"/>
          </p:cNvPicPr>
          <p:nvPr/>
        </p:nvPicPr>
        <p:blipFill>
          <a:blip r:embed="rId2"/>
          <a:srcRect/>
          <a:stretch>
            <a:fillRect/>
          </a:stretch>
        </p:blipFill>
        <p:spPr bwMode="auto">
          <a:xfrm>
            <a:off x="381000" y="1371600"/>
            <a:ext cx="8172450" cy="4191001"/>
          </a:xfrm>
          <a:prstGeom prst="rect">
            <a:avLst/>
          </a:prstGeom>
          <a:noFill/>
        </p:spPr>
      </p:pic>
      <p:sp>
        <p:nvSpPr>
          <p:cNvPr id="3" name="Rectangle 2"/>
          <p:cNvSpPr/>
          <p:nvPr/>
        </p:nvSpPr>
        <p:spPr>
          <a:xfrm>
            <a:off x="2667000" y="533400"/>
            <a:ext cx="3733800" cy="707886"/>
          </a:xfrm>
          <a:prstGeom prst="rect">
            <a:avLst/>
          </a:prstGeom>
        </p:spPr>
        <p:txBody>
          <a:bodyPr wrap="square">
            <a:spAutoFit/>
          </a:bodyPr>
          <a:lstStyle/>
          <a:p>
            <a:pPr algn="ctr"/>
            <a:r>
              <a:rPr lang="en-US" sz="4000" b="1" dirty="0" smtClean="0">
                <a:solidFill>
                  <a:srgbClr val="FF0000"/>
                </a:solidFill>
              </a:rPr>
              <a:t>CAIMAN</a:t>
            </a:r>
            <a:endParaRPr lang="en-US" sz="4000" b="1"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126162"/>
          </a:xfrm>
          <a:solidFill>
            <a:schemeClr val="accent3">
              <a:lumMod val="40000"/>
              <a:lumOff val="60000"/>
            </a:schemeClr>
          </a:solidFill>
        </p:spPr>
        <p:txBody>
          <a:bodyPr>
            <a:normAutofit/>
          </a:bodyPr>
          <a:lstStyle/>
          <a:p>
            <a:pPr algn="l"/>
            <a:r>
              <a:rPr lang="en-US" sz="3600" b="1" dirty="0" smtClean="0">
                <a:solidFill>
                  <a:srgbClr val="FF0000"/>
                </a:solidFill>
                <a:latin typeface="Calibri" pitchFamily="34" charset="0"/>
                <a:cs typeface="Calibri" pitchFamily="34" charset="0"/>
              </a:rPr>
              <a:t>4.Squamata</a:t>
            </a:r>
            <a:r>
              <a:rPr lang="en-US" sz="3600" b="1" dirty="0" smtClean="0">
                <a:latin typeface="Calibri" pitchFamily="34" charset="0"/>
                <a:cs typeface="Calibri" pitchFamily="34" charset="0"/>
              </a:rPr>
              <a:t/>
            </a:r>
            <a:br>
              <a:rPr lang="en-US" sz="3600" b="1" dirty="0" smtClean="0">
                <a:latin typeface="Calibri" pitchFamily="34" charset="0"/>
                <a:cs typeface="Calibri" pitchFamily="34" charset="0"/>
              </a:rPr>
            </a:br>
            <a:r>
              <a:rPr lang="en-US" sz="3600" dirty="0" smtClean="0">
                <a:latin typeface="Calibri" pitchFamily="34" charset="0"/>
                <a:cs typeface="Calibri" pitchFamily="34" charset="0"/>
              </a:rPr>
              <a:t> </a:t>
            </a:r>
            <a:r>
              <a:rPr lang="en-US" sz="3600" dirty="0" smtClean="0">
                <a:solidFill>
                  <a:srgbClr val="009900"/>
                </a:solidFill>
                <a:latin typeface="Calibri" pitchFamily="34" charset="0"/>
                <a:cs typeface="Calibri" pitchFamily="34" charset="0"/>
              </a:rPr>
              <a:t>Lizards :</a:t>
            </a:r>
            <a:r>
              <a:rPr lang="en-US" sz="3600" b="1" i="1" dirty="0" err="1" smtClean="0">
                <a:solidFill>
                  <a:srgbClr val="009900"/>
                </a:solidFill>
                <a:latin typeface="Calibri" pitchFamily="34" charset="0"/>
                <a:cs typeface="Calibri" pitchFamily="34" charset="0"/>
              </a:rPr>
              <a:t>Hemidactylus</a:t>
            </a:r>
            <a:r>
              <a:rPr lang="en-US" sz="3600" b="1" i="1" dirty="0" smtClean="0">
                <a:solidFill>
                  <a:srgbClr val="009900"/>
                </a:solidFill>
                <a:latin typeface="Calibri" pitchFamily="34" charset="0"/>
                <a:cs typeface="Calibri" pitchFamily="34" charset="0"/>
              </a:rPr>
              <a:t> </a:t>
            </a:r>
            <a:r>
              <a:rPr lang="en-US" sz="3600" dirty="0" smtClean="0">
                <a:solidFill>
                  <a:srgbClr val="009900"/>
                </a:solidFill>
                <a:latin typeface="Calibri" pitchFamily="34" charset="0"/>
                <a:cs typeface="Calibri" pitchFamily="34" charset="0"/>
              </a:rPr>
              <a:t>(wall lizard), </a:t>
            </a:r>
            <a:r>
              <a:rPr lang="en-US" sz="3600" b="1" i="1" dirty="0" smtClean="0">
                <a:solidFill>
                  <a:srgbClr val="009900"/>
                </a:solidFill>
                <a:latin typeface="Calibri" pitchFamily="34" charset="0"/>
                <a:cs typeface="Calibri" pitchFamily="34" charset="0"/>
              </a:rPr>
              <a:t>Chameleon, Draco</a:t>
            </a:r>
            <a:r>
              <a:rPr lang="en-US" sz="3600" dirty="0" smtClean="0">
                <a:solidFill>
                  <a:srgbClr val="009900"/>
                </a:solidFill>
                <a:latin typeface="Calibri" pitchFamily="34" charset="0"/>
                <a:cs typeface="Calibri" pitchFamily="34" charset="0"/>
              </a:rPr>
              <a:t>(flying lizard) </a:t>
            </a:r>
            <a:r>
              <a:rPr lang="en-US" sz="3600" b="1" i="1" dirty="0" smtClean="0">
                <a:latin typeface="Calibri" pitchFamily="34" charset="0"/>
                <a:cs typeface="Calibri" pitchFamily="34" charset="0"/>
              </a:rPr>
              <a:t/>
            </a:r>
            <a:br>
              <a:rPr lang="en-US" sz="3600" b="1" i="1" dirty="0" smtClean="0">
                <a:latin typeface="Calibri" pitchFamily="34" charset="0"/>
                <a:cs typeface="Calibri" pitchFamily="34" charset="0"/>
              </a:rPr>
            </a:br>
            <a:r>
              <a:rPr lang="en-US" sz="3600" b="1" dirty="0" smtClean="0">
                <a:solidFill>
                  <a:srgbClr val="7030A0"/>
                </a:solidFill>
                <a:latin typeface="Calibri" pitchFamily="34" charset="0"/>
                <a:cs typeface="Calibri" pitchFamily="34" charset="0"/>
              </a:rPr>
              <a:t>S</a:t>
            </a:r>
            <a:r>
              <a:rPr lang="en-US" sz="3600" dirty="0" smtClean="0">
                <a:solidFill>
                  <a:srgbClr val="7030A0"/>
                </a:solidFill>
                <a:latin typeface="Calibri" pitchFamily="34" charset="0"/>
                <a:cs typeface="Calibri" pitchFamily="34" charset="0"/>
              </a:rPr>
              <a:t>nakes:</a:t>
            </a:r>
            <a:br>
              <a:rPr lang="en-US" sz="3600" dirty="0" smtClean="0">
                <a:solidFill>
                  <a:srgbClr val="7030A0"/>
                </a:solidFill>
                <a:latin typeface="Calibri" pitchFamily="34" charset="0"/>
                <a:cs typeface="Calibri" pitchFamily="34" charset="0"/>
              </a:rPr>
            </a:br>
            <a:r>
              <a:rPr lang="en-US" sz="3600" dirty="0" smtClean="0">
                <a:solidFill>
                  <a:srgbClr val="7030A0"/>
                </a:solidFill>
                <a:latin typeface="Calibri" pitchFamily="34" charset="0"/>
                <a:cs typeface="Calibri" pitchFamily="34" charset="0"/>
              </a:rPr>
              <a:t>Poisonous </a:t>
            </a:r>
            <a:r>
              <a:rPr lang="en-US" sz="3600" b="1" dirty="0" err="1" smtClean="0">
                <a:solidFill>
                  <a:srgbClr val="7030A0"/>
                </a:solidFill>
                <a:latin typeface="Calibri" pitchFamily="34" charset="0"/>
                <a:cs typeface="Calibri" pitchFamily="34" charset="0"/>
              </a:rPr>
              <a:t>S</a:t>
            </a:r>
            <a:r>
              <a:rPr lang="en-US" sz="3600" dirty="0" err="1" smtClean="0">
                <a:solidFill>
                  <a:srgbClr val="7030A0"/>
                </a:solidFill>
                <a:latin typeface="Calibri" pitchFamily="34" charset="0"/>
                <a:cs typeface="Calibri" pitchFamily="34" charset="0"/>
              </a:rPr>
              <a:t>nakes:</a:t>
            </a:r>
            <a:r>
              <a:rPr lang="en-US" sz="3600" b="1" i="1" dirty="0" err="1" smtClean="0">
                <a:solidFill>
                  <a:srgbClr val="7030A0"/>
                </a:solidFill>
                <a:latin typeface="Calibri" pitchFamily="34" charset="0"/>
                <a:cs typeface="Calibri" pitchFamily="34" charset="0"/>
              </a:rPr>
              <a:t>Naja</a:t>
            </a:r>
            <a:r>
              <a:rPr lang="en-US" sz="3600" b="1" i="1" dirty="0" smtClean="0">
                <a:solidFill>
                  <a:srgbClr val="7030A0"/>
                </a:solidFill>
                <a:latin typeface="Calibri" pitchFamily="34" charset="0"/>
                <a:cs typeface="Calibri" pitchFamily="34" charset="0"/>
              </a:rPr>
              <a:t> </a:t>
            </a:r>
            <a:r>
              <a:rPr lang="en-US" sz="3600" b="1" i="1" dirty="0" err="1" smtClean="0">
                <a:solidFill>
                  <a:srgbClr val="7030A0"/>
                </a:solidFill>
                <a:latin typeface="Calibri" pitchFamily="34" charset="0"/>
                <a:cs typeface="Calibri" pitchFamily="34" charset="0"/>
              </a:rPr>
              <a:t>naja</a:t>
            </a:r>
            <a:r>
              <a:rPr lang="en-US" sz="3600" dirty="0" smtClean="0">
                <a:solidFill>
                  <a:srgbClr val="7030A0"/>
                </a:solidFill>
                <a:latin typeface="Calibri" pitchFamily="34" charset="0"/>
                <a:cs typeface="Calibri" pitchFamily="34" charset="0"/>
              </a:rPr>
              <a:t>(cobra), </a:t>
            </a:r>
            <a:r>
              <a:rPr lang="en-US" sz="3600" b="1" i="1" dirty="0" err="1" smtClean="0">
                <a:solidFill>
                  <a:srgbClr val="7030A0"/>
                </a:solidFill>
                <a:latin typeface="Calibri" pitchFamily="34" charset="0"/>
                <a:cs typeface="Calibri" pitchFamily="34" charset="0"/>
              </a:rPr>
              <a:t>Ophiophagus</a:t>
            </a:r>
            <a:r>
              <a:rPr lang="en-US" sz="3600" b="1" i="1" dirty="0" smtClean="0">
                <a:solidFill>
                  <a:srgbClr val="7030A0"/>
                </a:solidFill>
                <a:latin typeface="Calibri" pitchFamily="34" charset="0"/>
                <a:cs typeface="Calibri" pitchFamily="34" charset="0"/>
              </a:rPr>
              <a:t> </a:t>
            </a:r>
            <a:r>
              <a:rPr lang="en-US" sz="3600" b="1" i="1" dirty="0" err="1" smtClean="0">
                <a:solidFill>
                  <a:srgbClr val="7030A0"/>
                </a:solidFill>
                <a:latin typeface="Calibri" pitchFamily="34" charset="0"/>
                <a:cs typeface="Calibri" pitchFamily="34" charset="0"/>
              </a:rPr>
              <a:t>hanna</a:t>
            </a:r>
            <a:r>
              <a:rPr lang="en-US" sz="3600" dirty="0" smtClean="0">
                <a:solidFill>
                  <a:srgbClr val="7030A0"/>
                </a:solidFill>
                <a:latin typeface="Calibri" pitchFamily="34" charset="0"/>
                <a:cs typeface="Calibri" pitchFamily="34" charset="0"/>
              </a:rPr>
              <a:t>(king cobra), </a:t>
            </a:r>
            <a:r>
              <a:rPr lang="en-US" sz="3600" b="1" i="1" dirty="0" err="1" smtClean="0">
                <a:solidFill>
                  <a:srgbClr val="7030A0"/>
                </a:solidFill>
                <a:latin typeface="Calibri" pitchFamily="34" charset="0"/>
                <a:cs typeface="Calibri" pitchFamily="34" charset="0"/>
              </a:rPr>
              <a:t>Bungarus</a:t>
            </a:r>
            <a:r>
              <a:rPr lang="en-US" sz="3600" dirty="0" smtClean="0">
                <a:solidFill>
                  <a:srgbClr val="7030A0"/>
                </a:solidFill>
                <a:latin typeface="Calibri" pitchFamily="34" charset="0"/>
                <a:cs typeface="Calibri" pitchFamily="34" charset="0"/>
              </a:rPr>
              <a:t> (krait)</a:t>
            </a:r>
            <a:r>
              <a:rPr lang="en-US" sz="3600" b="1" i="1" dirty="0" err="1" smtClean="0">
                <a:solidFill>
                  <a:srgbClr val="7030A0"/>
                </a:solidFill>
                <a:latin typeface="Calibri" pitchFamily="34" charset="0"/>
                <a:cs typeface="Calibri" pitchFamily="34" charset="0"/>
              </a:rPr>
              <a:t>Daboia</a:t>
            </a:r>
            <a:r>
              <a:rPr lang="en-US" sz="3600" b="1" i="1" dirty="0" smtClean="0">
                <a:solidFill>
                  <a:srgbClr val="7030A0"/>
                </a:solidFill>
                <a:latin typeface="Calibri" pitchFamily="34" charset="0"/>
                <a:cs typeface="Calibri" pitchFamily="34" charset="0"/>
              </a:rPr>
              <a:t>/</a:t>
            </a:r>
            <a:r>
              <a:rPr lang="en-US" sz="3600" b="1" i="1" dirty="0" err="1" smtClean="0">
                <a:solidFill>
                  <a:srgbClr val="7030A0"/>
                </a:solidFill>
                <a:latin typeface="Calibri" pitchFamily="34" charset="0"/>
                <a:cs typeface="Calibri" pitchFamily="34" charset="0"/>
              </a:rPr>
              <a:t>Vipera</a:t>
            </a:r>
            <a:r>
              <a:rPr lang="en-US" sz="3600" b="1" i="1" dirty="0" smtClean="0">
                <a:solidFill>
                  <a:srgbClr val="7030A0"/>
                </a:solidFill>
                <a:latin typeface="Calibri" pitchFamily="34" charset="0"/>
                <a:cs typeface="Calibri" pitchFamily="34" charset="0"/>
              </a:rPr>
              <a:t> </a:t>
            </a:r>
            <a:r>
              <a:rPr lang="en-US" sz="3600" b="1" i="1" dirty="0" err="1" smtClean="0">
                <a:solidFill>
                  <a:srgbClr val="7030A0"/>
                </a:solidFill>
                <a:latin typeface="Calibri" pitchFamily="34" charset="0"/>
                <a:cs typeface="Calibri" pitchFamily="34" charset="0"/>
              </a:rPr>
              <a:t>russelli</a:t>
            </a:r>
            <a:r>
              <a:rPr lang="en-US" sz="3600" dirty="0" smtClean="0">
                <a:solidFill>
                  <a:srgbClr val="7030A0"/>
                </a:solidFill>
                <a:latin typeface="Calibri" pitchFamily="34" charset="0"/>
                <a:cs typeface="Calibri" pitchFamily="34" charset="0"/>
              </a:rPr>
              <a:t>(chain viper)</a:t>
            </a:r>
            <a:br>
              <a:rPr lang="en-US" sz="3600" dirty="0" smtClean="0">
                <a:solidFill>
                  <a:srgbClr val="7030A0"/>
                </a:solidFill>
                <a:latin typeface="Calibri" pitchFamily="34" charset="0"/>
                <a:cs typeface="Calibri" pitchFamily="34" charset="0"/>
              </a:rPr>
            </a:br>
            <a:r>
              <a:rPr lang="en-US" sz="3600" dirty="0" smtClean="0">
                <a:solidFill>
                  <a:srgbClr val="7030A0"/>
                </a:solidFill>
                <a:latin typeface="Calibri" pitchFamily="34" charset="0"/>
                <a:cs typeface="Calibri" pitchFamily="34" charset="0"/>
              </a:rPr>
              <a:t> Non-poisonous </a:t>
            </a:r>
            <a:r>
              <a:rPr lang="en-US" sz="3600" b="1" dirty="0" err="1" smtClean="0">
                <a:solidFill>
                  <a:srgbClr val="7030A0"/>
                </a:solidFill>
                <a:latin typeface="Calibri" pitchFamily="34" charset="0"/>
                <a:cs typeface="Calibri" pitchFamily="34" charset="0"/>
              </a:rPr>
              <a:t>S</a:t>
            </a:r>
            <a:r>
              <a:rPr lang="en-US" sz="3600" dirty="0" err="1" smtClean="0">
                <a:solidFill>
                  <a:srgbClr val="7030A0"/>
                </a:solidFill>
                <a:latin typeface="Calibri" pitchFamily="34" charset="0"/>
                <a:cs typeface="Calibri" pitchFamily="34" charset="0"/>
              </a:rPr>
              <a:t>nakes:</a:t>
            </a:r>
            <a:r>
              <a:rPr lang="en-US" sz="3600" b="1" i="1" dirty="0" err="1" smtClean="0">
                <a:solidFill>
                  <a:srgbClr val="7030A0"/>
                </a:solidFill>
                <a:latin typeface="Calibri" pitchFamily="34" charset="0"/>
                <a:cs typeface="Calibri" pitchFamily="34" charset="0"/>
              </a:rPr>
              <a:t>Ptyas</a:t>
            </a:r>
            <a:r>
              <a:rPr lang="en-US" sz="3600" dirty="0" smtClean="0">
                <a:solidFill>
                  <a:srgbClr val="7030A0"/>
                </a:solidFill>
                <a:latin typeface="Calibri" pitchFamily="34" charset="0"/>
                <a:cs typeface="Calibri" pitchFamily="34" charset="0"/>
              </a:rPr>
              <a:t>(rat </a:t>
            </a:r>
            <a:r>
              <a:rPr lang="en-US" sz="3600" b="1" dirty="0" smtClean="0">
                <a:solidFill>
                  <a:srgbClr val="7030A0"/>
                </a:solidFill>
                <a:latin typeface="Calibri" pitchFamily="34" charset="0"/>
                <a:cs typeface="Calibri" pitchFamily="34" charset="0"/>
              </a:rPr>
              <a:t>S</a:t>
            </a:r>
            <a:r>
              <a:rPr lang="en-US" sz="3600" dirty="0" smtClean="0">
                <a:solidFill>
                  <a:srgbClr val="7030A0"/>
                </a:solidFill>
                <a:latin typeface="Calibri" pitchFamily="34" charset="0"/>
                <a:cs typeface="Calibri" pitchFamily="34" charset="0"/>
              </a:rPr>
              <a:t>nake,) </a:t>
            </a:r>
            <a:r>
              <a:rPr lang="en-US" sz="3600" b="1" i="1" dirty="0" err="1" smtClean="0">
                <a:solidFill>
                  <a:srgbClr val="7030A0"/>
                </a:solidFill>
                <a:latin typeface="Calibri" pitchFamily="34" charset="0"/>
                <a:cs typeface="Calibri" pitchFamily="34" charset="0"/>
              </a:rPr>
              <a:t>Tropidonotous</a:t>
            </a:r>
            <a:r>
              <a:rPr lang="en-US" sz="3600" dirty="0" smtClean="0">
                <a:solidFill>
                  <a:srgbClr val="7030A0"/>
                </a:solidFill>
                <a:latin typeface="Calibri" pitchFamily="34" charset="0"/>
                <a:cs typeface="Calibri" pitchFamily="34" charset="0"/>
              </a:rPr>
              <a:t>(grass snake or pond snake)</a:t>
            </a:r>
            <a:endParaRPr lang="en-US" sz="3600" dirty="0">
              <a:solidFill>
                <a:srgbClr val="7030A0"/>
              </a:solidFill>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305800" cy="5632311"/>
          </a:xfrm>
          <a:prstGeom prst="rect">
            <a:avLst/>
          </a:prstGeom>
        </p:spPr>
        <p:txBody>
          <a:bodyPr wrap="square">
            <a:spAutoFit/>
          </a:bodyPr>
          <a:lstStyle/>
          <a:p>
            <a:r>
              <a:rPr lang="en-US" sz="2400" dirty="0"/>
              <a:t>The longest of all living venomous snakes, the magnificent king cobra </a:t>
            </a:r>
            <a:r>
              <a:rPr lang="en-US" sz="2400" i="1" dirty="0"/>
              <a:t>(</a:t>
            </a:r>
            <a:r>
              <a:rPr lang="en-US" sz="2400" i="1" dirty="0" err="1"/>
              <a:t>Ophiophagus</a:t>
            </a:r>
            <a:r>
              <a:rPr lang="en-US" sz="2400" i="1" dirty="0"/>
              <a:t> </a:t>
            </a:r>
            <a:r>
              <a:rPr lang="en-US" sz="2400" i="1" dirty="0" err="1"/>
              <a:t>hannah</a:t>
            </a:r>
            <a:r>
              <a:rPr lang="en-US" sz="2400" i="1" dirty="0"/>
              <a:t>)</a:t>
            </a:r>
            <a:r>
              <a:rPr lang="en-US" sz="2400" dirty="0"/>
              <a:t> </a:t>
            </a:r>
            <a:r>
              <a:rPr lang="en-US" sz="2400" dirty="0" smtClean="0"/>
              <a:t>unique</a:t>
            </a:r>
            <a:r>
              <a:rPr lang="en-US" sz="2400" dirty="0"/>
              <a:t> </a:t>
            </a:r>
            <a:r>
              <a:rPr lang="en-US" sz="2400" dirty="0">
                <a:hlinkClick r:id="rId2"/>
              </a:rPr>
              <a:t>genus</a:t>
            </a:r>
            <a:r>
              <a:rPr lang="en-US" sz="2400" dirty="0"/>
              <a:t> </a:t>
            </a:r>
            <a:r>
              <a:rPr lang="en-US" sz="2400" i="1" dirty="0" err="1"/>
              <a:t>Ophiophagus</a:t>
            </a:r>
            <a:r>
              <a:rPr lang="en-US" sz="2400" dirty="0"/>
              <a:t>, whose scientific name derives from the Greek for “snake-eating”, in reference to its dietary habits </a:t>
            </a:r>
            <a:r>
              <a:rPr lang="en-US" sz="2400" dirty="0">
                <a:hlinkClick r:id="rId2"/>
              </a:rPr>
              <a:t>(5</a:t>
            </a:r>
            <a:r>
              <a:rPr lang="en-US" sz="2400" dirty="0" smtClean="0">
                <a:hlinkClick r:id="rId2"/>
              </a:rPr>
              <a:t>)</a:t>
            </a:r>
            <a:r>
              <a:rPr lang="en-US" sz="2400" dirty="0" smtClean="0"/>
              <a:t>.The </a:t>
            </a:r>
            <a:r>
              <a:rPr lang="en-US" sz="2400" dirty="0"/>
              <a:t>head is broad and flattened </a:t>
            </a:r>
            <a:r>
              <a:rPr lang="en-US" sz="2400" dirty="0">
                <a:hlinkClick r:id="rId2"/>
              </a:rPr>
              <a:t>(2)</a:t>
            </a:r>
            <a:r>
              <a:rPr lang="en-US" sz="2400" dirty="0"/>
              <a:t>, while the neck features a narrow hood, which can be extended when individuals feel threatened </a:t>
            </a:r>
            <a:r>
              <a:rPr lang="en-US" sz="2400" dirty="0">
                <a:hlinkClick r:id="rId2"/>
              </a:rPr>
              <a:t>(4)</a:t>
            </a:r>
            <a:r>
              <a:rPr lang="en-US" sz="2400" dirty="0"/>
              <a:t>. The body </a:t>
            </a:r>
            <a:r>
              <a:rPr lang="en-US" sz="2400" dirty="0" err="1"/>
              <a:t>colour</a:t>
            </a:r>
            <a:r>
              <a:rPr lang="en-US" sz="2400" dirty="0"/>
              <a:t> is typically tan, olive-brown or black, and may be marked with white or yellow chevrons at the anterior of the body, which become straight bands towards the rear </a:t>
            </a:r>
            <a:r>
              <a:rPr lang="en-US" sz="2400" dirty="0">
                <a:hlinkClick r:id="rId2"/>
              </a:rPr>
              <a:t>(2)</a:t>
            </a:r>
            <a:r>
              <a:rPr lang="en-US" sz="2400" dirty="0"/>
              <a:t> </a:t>
            </a:r>
            <a:r>
              <a:rPr lang="en-US" sz="2400" dirty="0">
                <a:hlinkClick r:id="rId2"/>
              </a:rPr>
              <a:t>(5)</a:t>
            </a:r>
            <a:r>
              <a:rPr lang="en-US" sz="2400" dirty="0"/>
              <a:t>. These bands usually fade with age, and may disappear altogether, although some adults exhibit them throughout life </a:t>
            </a:r>
            <a:r>
              <a:rPr lang="en-US" sz="2400" dirty="0">
                <a:hlinkClick r:id="rId2"/>
              </a:rPr>
              <a:t>(5)</a:t>
            </a:r>
            <a:r>
              <a:rPr lang="en-US" sz="2400" dirty="0"/>
              <a:t>.</a:t>
            </a:r>
          </a:p>
          <a:p>
            <a:r>
              <a:rPr lang="en-US" sz="2400" dirty="0"/>
              <a:t>In contrast to the normal hissing sound produced by most snake species in response to threats, the king cobra makes a distinctive growl, which emanates from the throat and deepens as the snake grows </a:t>
            </a:r>
            <a:r>
              <a:rPr lang="en-US" sz="2400" dirty="0">
                <a:hlinkClick r:id="rId2"/>
              </a:rPr>
              <a:t>(6)</a:t>
            </a:r>
            <a:r>
              <a:rPr lang="en-US" sz="2400"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a:solidFill>
            <a:schemeClr val="accent5">
              <a:lumMod val="20000"/>
              <a:lumOff val="80000"/>
            </a:schemeClr>
          </a:solidFill>
        </p:spPr>
        <p:txBody>
          <a:bodyPr>
            <a:normAutofit fontScale="90000"/>
          </a:bodyPr>
          <a:lstStyle/>
          <a:p>
            <a:pPr algn="l"/>
            <a:r>
              <a:rPr lang="en-US" dirty="0" err="1" smtClean="0">
                <a:solidFill>
                  <a:srgbClr val="FF0000"/>
                </a:solidFill>
              </a:rPr>
              <a:t>Order:Squamata</a:t>
            </a:r>
            <a:r>
              <a:rPr lang="en-US" dirty="0" smtClean="0">
                <a:solidFill>
                  <a:srgbClr val="FF0000"/>
                </a:solidFill>
              </a:rPr>
              <a:t>:</a:t>
            </a:r>
            <a:r>
              <a:rPr lang="en-US" dirty="0" smtClean="0"/>
              <a:t/>
            </a:r>
            <a:br>
              <a:rPr lang="en-US" dirty="0" smtClean="0"/>
            </a:br>
            <a:r>
              <a:rPr lang="en-US" dirty="0" smtClean="0">
                <a:solidFill>
                  <a:srgbClr val="FF33CC"/>
                </a:solidFill>
              </a:rPr>
              <a:t>1.includes  lizards &amp;snakes</a:t>
            </a:r>
            <a:br>
              <a:rPr lang="en-US" dirty="0" smtClean="0">
                <a:solidFill>
                  <a:srgbClr val="FF33CC"/>
                </a:solidFill>
              </a:rPr>
            </a:br>
            <a:r>
              <a:rPr lang="en-US" dirty="0" smtClean="0">
                <a:solidFill>
                  <a:srgbClr val="FF33CC"/>
                </a:solidFill>
              </a:rPr>
              <a:t>2. largest order of living reptiles. Most successful  modern reptiles</a:t>
            </a:r>
            <a:br>
              <a:rPr lang="en-US" dirty="0" smtClean="0">
                <a:solidFill>
                  <a:srgbClr val="FF33CC"/>
                </a:solidFill>
              </a:rPr>
            </a:br>
            <a:r>
              <a:rPr lang="en-US" dirty="0" smtClean="0">
                <a:solidFill>
                  <a:srgbClr val="FF33CC"/>
                </a:solidFill>
              </a:rPr>
              <a:t>3. body is covered by horny  epidermal scales</a:t>
            </a:r>
            <a:r>
              <a:rPr lang="en-US" dirty="0" smtClean="0"/>
              <a:t/>
            </a:r>
            <a:br>
              <a:rPr lang="en-US" dirty="0" smtClean="0"/>
            </a:br>
            <a:r>
              <a:rPr lang="en-US" dirty="0" smtClean="0">
                <a:solidFill>
                  <a:srgbClr val="0000FF"/>
                </a:solidFill>
              </a:rPr>
              <a:t>4.Skull is  modified </a:t>
            </a:r>
            <a:r>
              <a:rPr lang="en-US" dirty="0" err="1" smtClean="0">
                <a:solidFill>
                  <a:srgbClr val="0000FF"/>
                </a:solidFill>
              </a:rPr>
              <a:t>diaspid</a:t>
            </a:r>
            <a:r>
              <a:rPr lang="en-US" dirty="0" smtClean="0">
                <a:solidFill>
                  <a:srgbClr val="0000FF"/>
                </a:solidFill>
              </a:rPr>
              <a:t> type.  </a:t>
            </a:r>
            <a:r>
              <a:rPr lang="en-US" dirty="0" err="1" smtClean="0">
                <a:solidFill>
                  <a:srgbClr val="0000FF"/>
                </a:solidFill>
              </a:rPr>
              <a:t>Procoelous</a:t>
            </a:r>
            <a:r>
              <a:rPr lang="en-US" dirty="0" smtClean="0">
                <a:solidFill>
                  <a:srgbClr val="0000FF"/>
                </a:solidFill>
              </a:rPr>
              <a:t> vertebrae</a:t>
            </a:r>
            <a:r>
              <a:rPr lang="en-US" dirty="0" smtClean="0"/>
              <a:t/>
            </a:r>
            <a:br>
              <a:rPr lang="en-US" dirty="0" smtClean="0"/>
            </a:br>
            <a:r>
              <a:rPr lang="en-US" dirty="0" smtClean="0"/>
              <a:t>5. </a:t>
            </a:r>
            <a:r>
              <a:rPr lang="en-US" dirty="0" err="1" smtClean="0">
                <a:solidFill>
                  <a:srgbClr val="C00000"/>
                </a:solidFill>
              </a:rPr>
              <a:t>Dentitionis</a:t>
            </a:r>
            <a:r>
              <a:rPr lang="en-US" dirty="0" smtClean="0">
                <a:solidFill>
                  <a:srgbClr val="C00000"/>
                </a:solidFill>
              </a:rPr>
              <a:t> </a:t>
            </a:r>
            <a:r>
              <a:rPr lang="en-US" dirty="0" err="1" smtClean="0">
                <a:solidFill>
                  <a:srgbClr val="C00000"/>
                </a:solidFill>
              </a:rPr>
              <a:t>acrodont</a:t>
            </a:r>
            <a:r>
              <a:rPr lang="en-US" dirty="0" smtClean="0">
                <a:solidFill>
                  <a:srgbClr val="C00000"/>
                </a:solidFill>
              </a:rPr>
              <a:t> or </a:t>
            </a:r>
            <a:r>
              <a:rPr lang="en-US" dirty="0" err="1" smtClean="0">
                <a:solidFill>
                  <a:srgbClr val="C00000"/>
                </a:solidFill>
              </a:rPr>
              <a:t>pleurodont</a:t>
            </a:r>
            <a:r>
              <a:rPr lang="en-US" dirty="0" smtClean="0">
                <a:solidFill>
                  <a:srgbClr val="C00000"/>
                </a:solidFill>
              </a:rPr>
              <a:t> </a:t>
            </a:r>
            <a:br>
              <a:rPr lang="en-US" dirty="0" smtClean="0">
                <a:solidFill>
                  <a:srgbClr val="C00000"/>
                </a:solidFill>
              </a:rPr>
            </a:br>
            <a:r>
              <a:rPr lang="en-US" dirty="0" smtClean="0">
                <a:solidFill>
                  <a:srgbClr val="C00000"/>
                </a:solidFill>
              </a:rPr>
              <a:t>6.cloacal aperture is </a:t>
            </a:r>
            <a:r>
              <a:rPr lang="en-US" dirty="0" err="1" smtClean="0">
                <a:solidFill>
                  <a:srgbClr val="C00000"/>
                </a:solidFill>
              </a:rPr>
              <a:t>trasverse</a:t>
            </a:r>
            <a:endParaRPr lang="en-US" dirty="0">
              <a:solidFill>
                <a:srgbClr val="C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accent5">
              <a:lumMod val="20000"/>
              <a:lumOff val="80000"/>
            </a:schemeClr>
          </a:solidFill>
        </p:spPr>
        <p:txBody>
          <a:bodyPr/>
          <a:lstStyle/>
          <a:p>
            <a:pPr algn="l"/>
            <a:r>
              <a:rPr lang="en-US" dirty="0" smtClean="0">
                <a:solidFill>
                  <a:srgbClr val="C00000"/>
                </a:solidFill>
              </a:rPr>
              <a:t>7.Males  posses a pair of  </a:t>
            </a:r>
            <a:r>
              <a:rPr lang="en-US" dirty="0" err="1" smtClean="0">
                <a:solidFill>
                  <a:srgbClr val="C00000"/>
                </a:solidFill>
              </a:rPr>
              <a:t>hemipenes</a:t>
            </a:r>
            <a:r>
              <a:rPr lang="en-US" dirty="0" smtClean="0"/>
              <a:t/>
            </a:r>
            <a:br>
              <a:rPr lang="en-US" dirty="0" smtClean="0"/>
            </a:br>
            <a:r>
              <a:rPr lang="en-US" dirty="0" smtClean="0"/>
              <a:t>8. </a:t>
            </a:r>
            <a:r>
              <a:rPr lang="en-US" dirty="0" smtClean="0">
                <a:solidFill>
                  <a:srgbClr val="7030A0"/>
                </a:solidFill>
              </a:rPr>
              <a:t>mostly  oviparous, some  are viviparous</a:t>
            </a:r>
            <a:r>
              <a:rPr lang="en-US" dirty="0" smtClean="0"/>
              <a:t/>
            </a:r>
            <a:br>
              <a:rPr lang="en-US" dirty="0" smtClean="0"/>
            </a:br>
            <a:r>
              <a:rPr lang="en-US" dirty="0" smtClean="0"/>
              <a:t> </a:t>
            </a:r>
            <a:r>
              <a:rPr lang="en-US" dirty="0" smtClean="0">
                <a:solidFill>
                  <a:srgbClr val="FF0000"/>
                </a:solidFill>
              </a:rPr>
              <a:t>two  suborders</a:t>
            </a:r>
            <a:br>
              <a:rPr lang="en-US" dirty="0" smtClean="0">
                <a:solidFill>
                  <a:srgbClr val="FF0000"/>
                </a:solidFill>
              </a:rPr>
            </a:br>
            <a:r>
              <a:rPr lang="en-US" dirty="0" smtClean="0">
                <a:solidFill>
                  <a:srgbClr val="FF0000"/>
                </a:solidFill>
              </a:rPr>
              <a:t>1.Lacertilia</a:t>
            </a:r>
            <a:br>
              <a:rPr lang="en-US" dirty="0" smtClean="0">
                <a:solidFill>
                  <a:srgbClr val="FF0000"/>
                </a:solidFill>
              </a:rPr>
            </a:br>
            <a:r>
              <a:rPr lang="en-US" dirty="0" smtClean="0">
                <a:solidFill>
                  <a:srgbClr val="FF0000"/>
                </a:solidFill>
              </a:rPr>
              <a:t>2.Ophidia</a:t>
            </a:r>
            <a:endParaRPr lang="en-US"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6858000"/>
          </a:xfrm>
          <a:solidFill>
            <a:schemeClr val="accent6">
              <a:lumMod val="40000"/>
              <a:lumOff val="60000"/>
            </a:schemeClr>
          </a:solidFill>
        </p:spPr>
        <p:txBody>
          <a:bodyPr>
            <a:normAutofit fontScale="90000"/>
          </a:bodyPr>
          <a:lstStyle/>
          <a:p>
            <a:pPr algn="l"/>
            <a:r>
              <a:rPr lang="en-US" dirty="0" smtClean="0"/>
              <a:t/>
            </a:r>
            <a:br>
              <a:rPr lang="en-US" dirty="0" smtClean="0"/>
            </a:br>
            <a:r>
              <a:rPr lang="en-US" dirty="0" smtClean="0"/>
              <a:t> </a:t>
            </a:r>
            <a:r>
              <a:rPr lang="en-US" dirty="0" smtClean="0">
                <a:solidFill>
                  <a:srgbClr val="FF0000"/>
                </a:solidFill>
              </a:rPr>
              <a:t>Suborder: </a:t>
            </a:r>
            <a:r>
              <a:rPr lang="en-US" dirty="0" err="1" smtClean="0">
                <a:solidFill>
                  <a:srgbClr val="FF0000"/>
                </a:solidFill>
              </a:rPr>
              <a:t>Lacertilia</a:t>
            </a:r>
            <a:r>
              <a:rPr lang="en-US" dirty="0" smtClean="0"/>
              <a:t>:</a:t>
            </a:r>
            <a:br>
              <a:rPr lang="en-US" dirty="0" smtClean="0"/>
            </a:br>
            <a:r>
              <a:rPr lang="en-US" dirty="0" smtClean="0"/>
              <a:t>1. </a:t>
            </a:r>
            <a:r>
              <a:rPr lang="en-US" dirty="0" smtClean="0">
                <a:solidFill>
                  <a:srgbClr val="009900"/>
                </a:solidFill>
              </a:rPr>
              <a:t>includes  lizards</a:t>
            </a:r>
            <a:br>
              <a:rPr lang="en-US" dirty="0" smtClean="0">
                <a:solidFill>
                  <a:srgbClr val="009900"/>
                </a:solidFill>
              </a:rPr>
            </a:br>
            <a:r>
              <a:rPr lang="en-US" dirty="0" smtClean="0">
                <a:solidFill>
                  <a:srgbClr val="009900"/>
                </a:solidFill>
              </a:rPr>
              <a:t>2.fore and hind limbs are </a:t>
            </a:r>
            <a:r>
              <a:rPr lang="en-US" dirty="0" err="1" smtClean="0">
                <a:solidFill>
                  <a:srgbClr val="009900"/>
                </a:solidFill>
              </a:rPr>
              <a:t>present,bearing</a:t>
            </a:r>
            <a:r>
              <a:rPr lang="en-US" dirty="0" smtClean="0">
                <a:solidFill>
                  <a:srgbClr val="009900"/>
                </a:solidFill>
              </a:rPr>
              <a:t> clawed digits (except </a:t>
            </a:r>
            <a:r>
              <a:rPr lang="en-US" dirty="0" err="1" smtClean="0">
                <a:solidFill>
                  <a:srgbClr val="009900"/>
                </a:solidFill>
              </a:rPr>
              <a:t>Barkudia</a:t>
            </a:r>
            <a:r>
              <a:rPr lang="en-US" dirty="0" smtClean="0">
                <a:solidFill>
                  <a:srgbClr val="009900"/>
                </a:solidFill>
              </a:rPr>
              <a:t>)</a:t>
            </a:r>
            <a:r>
              <a:rPr lang="en-US" dirty="0" smtClean="0"/>
              <a:t/>
            </a:r>
            <a:br>
              <a:rPr lang="en-US" dirty="0" smtClean="0"/>
            </a:br>
            <a:r>
              <a:rPr lang="en-US" dirty="0" smtClean="0"/>
              <a:t>3. </a:t>
            </a:r>
            <a:r>
              <a:rPr lang="en-US" dirty="0" smtClean="0">
                <a:solidFill>
                  <a:srgbClr val="0000FF"/>
                </a:solidFill>
              </a:rPr>
              <a:t>Eye lids are movable. </a:t>
            </a:r>
            <a:br>
              <a:rPr lang="en-US" dirty="0" smtClean="0">
                <a:solidFill>
                  <a:srgbClr val="0000FF"/>
                </a:solidFill>
              </a:rPr>
            </a:br>
            <a:r>
              <a:rPr lang="en-US" dirty="0" smtClean="0">
                <a:solidFill>
                  <a:srgbClr val="0000FF"/>
                </a:solidFill>
              </a:rPr>
              <a:t>4. Tympanum present</a:t>
            </a:r>
            <a:br>
              <a:rPr lang="en-US" dirty="0" smtClean="0">
                <a:solidFill>
                  <a:srgbClr val="0000FF"/>
                </a:solidFill>
              </a:rPr>
            </a:br>
            <a:r>
              <a:rPr lang="en-US" dirty="0" smtClean="0">
                <a:solidFill>
                  <a:srgbClr val="0000FF"/>
                </a:solidFill>
              </a:rPr>
              <a:t>5.T-shaped </a:t>
            </a:r>
            <a:r>
              <a:rPr lang="en-US" dirty="0" err="1" smtClean="0">
                <a:solidFill>
                  <a:srgbClr val="0000FF"/>
                </a:solidFill>
              </a:rPr>
              <a:t>interclavicle</a:t>
            </a:r>
            <a:r>
              <a:rPr lang="en-US" dirty="0" smtClean="0">
                <a:solidFill>
                  <a:srgbClr val="0000FF"/>
                </a:solidFill>
              </a:rPr>
              <a:t> present</a:t>
            </a:r>
            <a:r>
              <a:rPr lang="en-US" dirty="0" smtClean="0"/>
              <a:t/>
            </a:r>
            <a:br>
              <a:rPr lang="en-US" dirty="0" smtClean="0"/>
            </a:br>
            <a:r>
              <a:rPr lang="en-US" dirty="0" smtClean="0">
                <a:solidFill>
                  <a:srgbClr val="FF0000"/>
                </a:solidFill>
              </a:rPr>
              <a:t>6.Quadrate is </a:t>
            </a:r>
            <a:r>
              <a:rPr lang="en-US" dirty="0" err="1" smtClean="0">
                <a:solidFill>
                  <a:srgbClr val="FF0000"/>
                </a:solidFill>
              </a:rPr>
              <a:t>immovable.sternum</a:t>
            </a:r>
            <a:r>
              <a:rPr lang="en-US" dirty="0" smtClean="0">
                <a:solidFill>
                  <a:srgbClr val="FF0000"/>
                </a:solidFill>
              </a:rPr>
              <a:t> and </a:t>
            </a:r>
            <a:r>
              <a:rPr lang="en-US" dirty="0" err="1" smtClean="0">
                <a:solidFill>
                  <a:srgbClr val="FF0000"/>
                </a:solidFill>
              </a:rPr>
              <a:t>episternum</a:t>
            </a:r>
            <a:r>
              <a:rPr lang="en-US" dirty="0" smtClean="0">
                <a:solidFill>
                  <a:srgbClr val="FF0000"/>
                </a:solidFill>
              </a:rPr>
              <a:t> are present</a:t>
            </a:r>
            <a:br>
              <a:rPr lang="en-US" dirty="0" smtClean="0">
                <a:solidFill>
                  <a:srgbClr val="FF0000"/>
                </a:solidFill>
              </a:rPr>
            </a:br>
            <a:endParaRPr lang="en-US"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a:solidFill>
            <a:schemeClr val="accent6">
              <a:lumMod val="40000"/>
              <a:lumOff val="60000"/>
            </a:schemeClr>
          </a:solidFill>
        </p:spPr>
        <p:txBody>
          <a:bodyPr/>
          <a:lstStyle/>
          <a:p>
            <a:pPr algn="l"/>
            <a:r>
              <a:rPr lang="en-US" dirty="0" smtClean="0">
                <a:solidFill>
                  <a:srgbClr val="FF0000"/>
                </a:solidFill>
              </a:rPr>
              <a:t>7.Ductus </a:t>
            </a:r>
            <a:r>
              <a:rPr lang="en-US" dirty="0" err="1" smtClean="0">
                <a:solidFill>
                  <a:srgbClr val="FF0000"/>
                </a:solidFill>
              </a:rPr>
              <a:t>caroticus</a:t>
            </a:r>
            <a:r>
              <a:rPr lang="en-US" dirty="0" smtClean="0">
                <a:solidFill>
                  <a:srgbClr val="FF0000"/>
                </a:solidFill>
              </a:rPr>
              <a:t> present which connecting systemic and carotid arches</a:t>
            </a:r>
            <a:r>
              <a:rPr lang="en-US" dirty="0" smtClean="0"/>
              <a:t/>
            </a:r>
            <a:br>
              <a:rPr lang="en-US" dirty="0" smtClean="0"/>
            </a:br>
            <a:r>
              <a:rPr lang="en-US" dirty="0" smtClean="0">
                <a:solidFill>
                  <a:srgbClr val="0070C0"/>
                </a:solidFill>
              </a:rPr>
              <a:t>8.many lizards exhibit caudal </a:t>
            </a:r>
            <a:r>
              <a:rPr lang="en-US" dirty="0" err="1" smtClean="0">
                <a:solidFill>
                  <a:srgbClr val="0070C0"/>
                </a:solidFill>
              </a:rPr>
              <a:t>autotomy</a:t>
            </a:r>
            <a:r>
              <a:rPr lang="en-US" dirty="0" smtClean="0">
                <a:solidFill>
                  <a:srgbClr val="0070C0"/>
                </a:solidFill>
              </a:rPr>
              <a:t/>
            </a:r>
            <a:br>
              <a:rPr lang="en-US" dirty="0" smtClean="0">
                <a:solidFill>
                  <a:srgbClr val="0070C0"/>
                </a:solidFill>
              </a:rPr>
            </a:br>
            <a:r>
              <a:rPr lang="en-US" dirty="0" smtClean="0">
                <a:solidFill>
                  <a:srgbClr val="0070C0"/>
                </a:solidFill>
              </a:rPr>
              <a:t>9. tongue is entire</a:t>
            </a:r>
            <a:r>
              <a:rPr lang="en-US" dirty="0" smtClean="0"/>
              <a:t/>
            </a:r>
            <a:br>
              <a:rPr lang="en-US" dirty="0" smtClean="0"/>
            </a:br>
            <a:r>
              <a:rPr lang="en-US" dirty="0" smtClean="0">
                <a:solidFill>
                  <a:srgbClr val="0000FF"/>
                </a:solidFill>
              </a:rPr>
              <a:t>10.parietal eye is present</a:t>
            </a:r>
            <a:br>
              <a:rPr lang="en-US" dirty="0" smtClean="0">
                <a:solidFill>
                  <a:srgbClr val="0000FF"/>
                </a:solidFill>
              </a:rPr>
            </a:br>
            <a:r>
              <a:rPr lang="en-US" dirty="0" smtClean="0">
                <a:solidFill>
                  <a:srgbClr val="0000FF"/>
                </a:solidFill>
              </a:rPr>
              <a:t>11. Urinary bladder is present</a:t>
            </a:r>
            <a:endParaRPr lang="en-US" dirty="0">
              <a:solidFill>
                <a:srgbClr val="0000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a:solidFill>
            <a:schemeClr val="accent6">
              <a:lumMod val="40000"/>
              <a:lumOff val="60000"/>
            </a:schemeClr>
          </a:solidFill>
        </p:spPr>
        <p:txBody>
          <a:bodyPr/>
          <a:lstStyle/>
          <a:p>
            <a:pPr algn="l"/>
            <a:r>
              <a:rPr lang="en-US" dirty="0" smtClean="0"/>
              <a:t>EX: </a:t>
            </a:r>
            <a:r>
              <a:rPr lang="en-US" dirty="0" err="1" smtClean="0">
                <a:solidFill>
                  <a:srgbClr val="FF33CC"/>
                </a:solidFill>
              </a:rPr>
              <a:t>Calotes</a:t>
            </a:r>
            <a:r>
              <a:rPr lang="en-US" dirty="0" smtClean="0">
                <a:solidFill>
                  <a:srgbClr val="FF33CC"/>
                </a:solidFill>
              </a:rPr>
              <a:t>, </a:t>
            </a:r>
            <a:r>
              <a:rPr lang="en-US" dirty="0" err="1" smtClean="0">
                <a:solidFill>
                  <a:srgbClr val="FF33CC"/>
                </a:solidFill>
              </a:rPr>
              <a:t>Hemidactylus</a:t>
            </a:r>
            <a:r>
              <a:rPr lang="en-US" dirty="0" smtClean="0">
                <a:solidFill>
                  <a:srgbClr val="FF33CC"/>
                </a:solidFill>
              </a:rPr>
              <a:t>, Draco,</a:t>
            </a:r>
            <a:br>
              <a:rPr lang="en-US" dirty="0" smtClean="0">
                <a:solidFill>
                  <a:srgbClr val="FF33CC"/>
                </a:solidFill>
              </a:rPr>
            </a:br>
            <a:r>
              <a:rPr lang="en-US" dirty="0" smtClean="0">
                <a:solidFill>
                  <a:srgbClr val="FF33CC"/>
                </a:solidFill>
              </a:rPr>
              <a:t>Chameleon, </a:t>
            </a:r>
            <a:r>
              <a:rPr lang="en-US" dirty="0" err="1" smtClean="0">
                <a:solidFill>
                  <a:srgbClr val="FF33CC"/>
                </a:solidFill>
              </a:rPr>
              <a:t>Varanus,Uromastix</a:t>
            </a:r>
            <a:r>
              <a:rPr lang="en-US" dirty="0" smtClean="0">
                <a:solidFill>
                  <a:srgbClr val="FF33CC"/>
                </a:solidFill>
              </a:rPr>
              <a:t>, </a:t>
            </a:r>
            <a:r>
              <a:rPr lang="en-US" dirty="0" err="1" smtClean="0">
                <a:solidFill>
                  <a:srgbClr val="FF33CC"/>
                </a:solidFill>
              </a:rPr>
              <a:t>Mabuya</a:t>
            </a:r>
            <a:r>
              <a:rPr lang="en-US" dirty="0" smtClean="0">
                <a:solidFill>
                  <a:srgbClr val="FF33CC"/>
                </a:solidFill>
              </a:rPr>
              <a:t>, </a:t>
            </a:r>
            <a:r>
              <a:rPr lang="en-US" dirty="0" err="1" smtClean="0">
                <a:solidFill>
                  <a:srgbClr val="FF33CC"/>
                </a:solidFill>
              </a:rPr>
              <a:t>Barkudia</a:t>
            </a:r>
            <a:endParaRPr lang="en-US" dirty="0">
              <a:solidFill>
                <a:srgbClr val="FF33CC"/>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www.indianaturewatch.net/images/album/photo/3062168844a7db7bf5c561.jpg"/>
          <p:cNvPicPr>
            <a:picLocks noChangeAspect="1" noChangeArrowheads="1"/>
          </p:cNvPicPr>
          <p:nvPr/>
        </p:nvPicPr>
        <p:blipFill>
          <a:blip r:embed="rId3"/>
          <a:srcRect/>
          <a:stretch>
            <a:fillRect/>
          </a:stretch>
        </p:blipFill>
        <p:spPr bwMode="auto">
          <a:xfrm>
            <a:off x="762000" y="990600"/>
            <a:ext cx="7620000" cy="5334000"/>
          </a:xfrm>
          <a:prstGeom prst="rect">
            <a:avLst/>
          </a:prstGeom>
          <a:noFill/>
        </p:spPr>
      </p:pic>
      <p:sp>
        <p:nvSpPr>
          <p:cNvPr id="3" name="Rectangle 2"/>
          <p:cNvSpPr/>
          <p:nvPr/>
        </p:nvSpPr>
        <p:spPr>
          <a:xfrm>
            <a:off x="2514600" y="304800"/>
            <a:ext cx="2493930" cy="646331"/>
          </a:xfrm>
          <a:prstGeom prst="rect">
            <a:avLst/>
          </a:prstGeom>
        </p:spPr>
        <p:txBody>
          <a:bodyPr wrap="square">
            <a:spAutoFit/>
          </a:bodyPr>
          <a:lstStyle/>
          <a:p>
            <a:pPr algn="ctr"/>
            <a:r>
              <a:rPr lang="en-US" sz="3600" b="1" dirty="0" err="1" smtClean="0">
                <a:solidFill>
                  <a:srgbClr val="FF0000"/>
                </a:solidFill>
              </a:rPr>
              <a:t>Calotes</a:t>
            </a:r>
            <a:endParaRPr lang="en-US" sz="36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0.gstatic.com/images?q=tbn:ANd9GcTyfdTKVGei-loVh2Jx4G1ofAYPHzO27ZcvHQ4AK3hQDfbqITg-ZQ"/>
          <p:cNvPicPr>
            <a:picLocks noChangeAspect="1" noChangeArrowheads="1"/>
          </p:cNvPicPr>
          <p:nvPr/>
        </p:nvPicPr>
        <p:blipFill>
          <a:blip r:embed="rId2" cstate="print"/>
          <a:srcRect/>
          <a:stretch>
            <a:fillRect/>
          </a:stretch>
        </p:blipFill>
        <p:spPr bwMode="auto">
          <a:xfrm>
            <a:off x="6248400" y="2209800"/>
            <a:ext cx="2895600" cy="3667125"/>
          </a:xfrm>
          <a:prstGeom prst="rect">
            <a:avLst/>
          </a:prstGeom>
          <a:noFill/>
        </p:spPr>
      </p:pic>
      <p:sp>
        <p:nvSpPr>
          <p:cNvPr id="62470" name="AutoShape 6" descr="data:image/jpeg;base64,/9j/4AAQSkZJRgABAQAAAQABAAD/2wBDAAkGBwgHBgkIBwgKCgkLDRYPDQwMDRsUFRAWIB0iIiAdHx8kKDQsJCYxJx8fLT0tMTU3Ojo6Iys/RD84QzQ5Ojf/2wBDAQoKCg0MDRoPDxo3JR8lNzc3Nzc3Nzc3Nzc3Nzc3Nzc3Nzc3Nzc3Nzc3Nzc3Nzc3Nzc3Nzc3Nzc3Nzc3Nzc3Nzf/wAARCAC2ARUDASIAAhEBAxEB/8QAHAAAAgMBAQEBAAAAAAAAAAAAAgMAAQQFBgcI/8QAOxAAAgIBAwIFAgQFAwMDBQAAAQIDEQAEEiExQQUTIlFhMnEGQoGRFCOhsdFSwfBi4fEVFkMHJFNygv/EABgBAQEBAQEAAAAAAAAAAAAAAAABAgMF/8QAHxEBAQEAAgMBAQEBAAAAAAAAAAERAiESMUFRYRNx/9oADAMBAAIRAxEAPwD6hENqneorklhjYWDEsjBwB0yWDYBuhZGJmDtFLFAx3SISC30g10Ptnjx6F7ORm5DDqex7ZZ4Pb7ZUhIUuo2kkcDmv1wiFognr2ORAJ5joTYYXwR7Y3bXpr5/XBVAq+gBBXCjphOas2T29J75qTpLdoB321d8/GU/HO375EXaepo889bw5R6Nw7dqzLWs0iBrJAoc2R198WIlRWMfBbgUbH7ZoKWAKVkN7gebGXIAgsKA3YYs6anIqdSYtqsoc92uicZCrLGN3LhaJHc11yzHvuyVN/UKvJ/ER7ysZ3sDtYKL2n5yYzbfQrJP00Pt/fFS6WGeZNQ4sxjiyaB63XS8fGpLHcOAODfXK/wDmoqTxY9hlxN/AsajYjoUPB6ZmVW08ZaP1WS7cgduwx2oi81qFDjm1wI4m8kRqLKqAJCfvj2s6OQCRRIOeODd5Cilfq3X1ByoAsaBOQo4o85UjKm8dNo6DB96Z4BqBvmkay3AjJpUH+5zUzGiBW3bVjtgliI99cHk8cjJy+1o39P73kVI1EKUWJUc7jioooYAWSNBJIwZyQAWPSz81hmX+YYRQcUSKvjCmHljcByeoGUxTLvcuW46AYqUte+JAxHFcYxj5cW6MFr6Be5zH4eZZLkkUDcCKqu+RqenRQxOVZh6jwfnMMwP8XG3lgqxIA6KvHP3OMjjfzLdgBXpWumEIdzD10FNgH3ypklMP/wDII4UE1eVuHLH0sB0OR3ZZFDqKP0nrzR/bK9aRhDyT79siI6+chUEi+DkjiCRULNcWThx8LyeffKUWTuBsH9MLogQeD17nBVSPgDphMBu6c9jl7qQbQK6HKmgaut5Ys9uvBxMoZmRQDtAPcivbB1Gpj0kSNPJQkdUXj8x6ZGsaQq1TDkZMxNK4Jo2LPIGTMeca/wA7+twO1Onq7YrzHQKGjYoRyRzz7VjQyF1QE2VsCsNiQODfHTOrlpYZS3Unr/4wxyinoK65RUsQe/WzhP245xEUNoO0XxybxbslBATd8qMPzFQerk3ycXCmyQn025JHHXFWD9W5RRK1yT2wruMn3PBGRtw5Nbe+Xalr5LVwMaiVwMo0z9D98iElSSBu7gZcih128g127YooD8w6k9sFERlLKvLHqOLy1tSu1uO5PfI0oQi2oe+Rf+BeR/MKRG229D0v5xo3tEBJtD1yRzRzPEf5YkcetvbuMuHzjLJvCBfyqpuv3wlh24ClYi/75R2qvJrM+rTzQir9e7rdUO/3wyXJ2sqsLFc4XDG2uLVvUOOmAF5UkqWNBiR1xOlgOneUIxKMbALXR747lXsvwO1YXE9Y3IjBWHHTtgQp5ZIr1f8AOmQxbnLLMxZqPBA4+2FGpUCyNwsHm8AxtDFqAbp98typhJDDjtgeVZd23EMOhOCqIysTVdcHVHCQOW9uPnM+oSRQwjby+bPTCcFaK9L55xWoieVAGB+VGGpPp0Ugk9a9APbCmO0KTuo8E8cZahYaVQAAPtlSq88Wxdqset8175E3sMZLIWeKivVevPxkKO7KxYgKeB0/fAaXyoFWKOSS/SoX/c9hk0zyNHGs1ebt9VDi8q9ns2wChyeMIkEN2urOVKVRCzNQWrvpggkUDYDCueowz7R18pS3LULr3ywRLzwBfTBljaQr6wEFA0Opyol8qMJQU/vhYKR9tqts9dKrIFFKXXn57YqMMszMTYrj98fL6gAa69cHoLcn6emTKjkCs/Lcn24/TJkOxmX+aiILY8/bGDkEfmI7HKMflqWTZuroRin4VXYWAegzTHv0NHG7Zz6Rz84YYE3Rr3OJja3r55464cyqUYbuvUHHxbOxyDcoC8WbsYLkbulkdDllfSO/2wXPo2ofVeEiwu8AnmucOwnNEV74DMVKqRye/bJ5iqy7gbPcjjB2XNLHCgdurkCl6scglWRmq7WgQcYWjkO00GBsWKzLqIHkSRIhVjrffJdamfTbBJUnaAOt5SxrQZ2BAHT3xCxOnqBZ2ABIZuP+fOE8gktD6QyWrH7+2PjTZHsdEZSQDRHNZNwDX7mszaSOaFWVqbdRHPA+2FNGG2lpAu1gax3jOTTSqGTftt1BA+MzxTLNK6xq1g+rdfX9e2MkKg+geae47398UVaOMOVLS11HXBIdHQZiW4PTLmaNUJLCz39xgKZmRbKqx5N1xjVQbSGNj4xQnRzI8SOL5X25y5CzswUlb6EjpllkhBAXaoHF4yNQtFzRbij/AGwf1ZcdwaXviCvAIjBJYlvbp1y4Vdg5lTadxFE9r4yvL3svoiaP/qFm8hJi+VYWOL7G6wiwYsYyTtPI/TLkUFbagO9DFPAyxEaTZHfUFeD+2KunRyLIt3fF13GBIpkYLa7dtEYuDThEko7nPVwOtdsbQUChtJPqOIdfAxQqGKkDYKAXt+2Z45VGq8qWg6m1A6ke5x/mhZWBH2YdD8ZniTzNfJqBZLIov9TlWa3Pt63ZPa8Fl9O0GmJ7C8JCDtNUTVg9sEyKZbBv3OGQncAdxojoczSx6iQO29FJBUMR0XHyK7sKY8nv7YcikhUB2jvQyNSlaWIwxKsjFyorce598LUMaWzSC93HNVlTFlk9VBFFD5ORI9kOxWLAX9RsnB77WjKFG2ttCsmVGNoO4FiT3yYGljZ6/seBlAbul8e+Z5V3JILC7jZ/zmpSDGBZ+/fNMXqFMyafqTyeScbtT6m5J798GS3YKoXjrftgmifMkYAL1APTAt5ViQksKPAA5vKagvm1098i6eNZPNLE/wCm+gwJpmETiFNz0Sq/ONPvReo1JjvajGx+Udf1xkJaaMLNW6roHgjJEjLGrOxvaL785xfE9fPovEIpYwGiC7XX35NjMzdayfHdMQjBvtyCT0GWG9XDcd84uu8SaKTyY1EuoNALusISe/z/AGzsIEVjX1EWa/2ypZnte9Y43kciuAOfq59szUtCWX1MwoL0/TL1RQOkruwo8UaAP275g1OrkZtmlgZpbAsjgA9euNXjxrdFMx1Xl7gQFs011j32RtuI4HP3xWm0giiB3OWr1E8Xj1jUvuK+rsTzgpodWG7b24GZpjbgMoUCzQxglDX1UCxzxeDCQ+4RqRfp3XdYZkztZYsvNcjn4GEGjAPrIJ6GvjM+lkpjCfydSxu/m8GXWQpKiyMNsr+Wp/6vbC2AnkQywChId4Y8X9j8ZpRyzbWDAA8H3xoREPpUChdAYpHLFQq0Ks32wu6cx9PJ/bMzho3FV5ZY2fbNF0KSlrpx0xE0g8qm2IzGtw6E4Z46uNmYtZI28ba/qMNTuQtwRdrXtiFk9SiwsgPIGNLBWI3izzQHP7ZNaxcbA7VuiQenXM8ysdSvMgjD7jt6t8fa8JZo2ACyFWU2VFWfjNakDiupwW5SZBtmWqK0Og7/ADlgkM5bp89sqTc0wAulN4LEiwLN3ye2WkGy1HuUc/3GLsXt6t3HT9cbDvSBfMIZ75HviZIy0oaI7FHUdQcE9m71jIAu2P5cE7QWIBvjkgnrxlDbs3NdD565I7csRwtcZFwAdRK0bKxCr9ZHH2yk3fT+WvvjQgQs5Y8G2B6DKR98jGl2AcUcLqIrMoY+kkcg5MIzKCVJHHxkwnZhXdywBv8AKOgGEw28JfwPjBSWjIrj6ensRkHILH0kDk5pzC0qxtzycwa/xDTaaTlwD+ZByR85rZDMW3LtAI233zwrIUmlaflyxJJPN5K6cY9RL+JNBGnSUnspA5/rnEj/ABxqE8TMWq8MCaHgeekm5hZ9s4OqPmtQA97vM/lU26SyOxGaTxfSPEzp/EtLt0usjDDkOrgivY5w5WZdOYP4gTJwbri/uReeUaVhZICAdKzr+EeKJpdTF/Fp5kKm7qzfa/evbMtSY2aHVjQaku8fnWOCeCv2z0ej8Q0+snRYJakYco4pvtmafwnTayL+K0sgXed12Sj/AOPuM8xqXGnjaZXIrofntWZrfXL096Y0lc2wsdB1A+cKONY2Hpvb3OI8OZho4GcAytEpfb71mtbLAvQrrWajjekG4m2oC8JnpgoH63id5Ezp19Nix+mVK3kabzKG1RZ+2EzValLG3naew74UUCKlbarKUszhht20Ogo5z/xB4h/CaYIo/mS2FIJ9Nd/vzhrv0wa59X4b4lI4QtpHNkkXd/PW+uZvGxG+o0nkzlw1Fa7Etx9uc4v8XPGW/mswfhvUef0wV1nlyLLNQ8tg1t0sGxh08a+j7DTUTZ7t2yQqEHck9882njviTqJI9Idp/KsLc/a87WgbUTIH1UBgcmxHuBoV8d+uHPL9aplLEUxAIoAe+U0SqgIHK++BHGI3Y7mO436j0xjA8+o11whccKRsSvfvd5GSJSHYEsBW6v65Imby7CBt3NkVQ+cJR6iADVcD2GTpdBFp0B8wqjScjeBRxm4LIo7txgbiXXYvT3NVhrSBRYDH+uClamzNSg2epBrjGgBYt1WMPb5gA4s++AWMfpZTuNcZU34ltvs1tq1wTTBX5C30+ctyqx7j7e2WqWArdueMKktxxEoL9vjFRuWQkuOl/fDkO5fLALBrBy/LQbdpIK9byE69g1DboioUMHH6EfOJeNI5VeCPYCAGQDg42Rg24LyB0OCwR1Ksl8cc/wBsurIqgGYWa6g5MplZQEBYbR/qyZGmmXZtCFaBPUd8vcuymHHSr7YBkkZf5YUXzbAissr5aLzvZj375XPP0xV49Rv24zyn4o8PkieXVwi0YbpVA/rnp51OwsrFTxdCzkRUeP1Jv38MGF4WXO3yNNbCUaRHLgGjRFqfYjGiclNpYFW5Frzj/wAUfhmHwFzqdJ6dM8hsbvps3z8Zz1IdEKsj0B6s1bGuMplSMRHfmWfy9Rjppkc7I7IXtXIwIZFgtgSHI+r/ABiGnVnYsevWxkadrwvxzW6DSzaX0ywS9Nx5jvrWLkmh1TQxTO0UQkBkOwk7c5UUsSScPXuN3GapJQzDY6BfasYTr0+gf+5fB4o9sUt0KA2nnAi/FHh4DPK7KT0XbdZ4GV7A2eWRfIOW0sZAUCiepJ4x4s+Me41P4r0SqRUjg91Tbf6k5nb8Y6EwmKTSzFGFVYqs8Y+wGgwYHuMVJEu4LDyCefjNzjGbM9Po+g/EnhGqKqZ/KaqqQbf0vpjPHtKus8PM8BEhjO8EGwVrmv8AnbPmY05jG7cBfWj/AHzTodXqdGxbSaiRK67SaOS8fxJu60alfNUpv2E/SymiM9D4L+F9C66fWyambUgepUduFb5zyRmnDb2RXs9RxnoPw342mgn8vUn+RKKJA+k++YsdreunuLYGiAAeh98F39S7QDfQ9TWYz4lo9QFOn1Echr6Q4H9826UFYd7kFq/LzQxHO9dmUEXeSBQoknisoTeY3Aq1wZGVyqPypFkEf0OTksNlBe/GGZPtE9bT121z8ZQQoKF1RHHtiJPNJ2qT/wDsOaw0LvJSMu3oTk1cNRQrbSKvpeXIq2Dx6cphO9qxXaDxi9TuWjGpZ+nPTKe6KKXzWUBWCiyD74oaiOeZ0hcl4XpwRVY1IW2CpGBvqMGW1CkGueb7YJmmn0jfxty05ax1rFCXcAGXoOawvMZSAsY6c84LKQ8zRalYtltZ5HT/AL48hjIpNBSOR84o3JIZAAdtkgZSzGaIlNyWLFjkffC4Jip8wjkXyPnFR+ZKCZF2jnvzk/h4VhZOdjfUQeTeNjUiPcfSKoVzhSoXYlv5bHp6mI5yY6FTt5az79MmC0w2EUhlsnpV5YJsUqj5YcnARW3MQS1i9w9u2Wm9hYf9aysKmLBDuUEUb2jriUSdogd1MOtdBmhzX1Gx843heaPIyZq7kc6XRabXQyxavTllaw29av5GeW8T/AMCwM/g2pk00687HNo3x8Z7sn09Oe2JlNISTRJ4HXKk5V8N8TfxfwuRotfpNjA/WUIB+1cZym8W1TtXpI+Bn6Dn02nmjA1MKyqOgdbv9Mxr4H4QkpceGwKx6VGOMss+xvzfHdDqZpIPRpJfN6XZo/0/3xkpeGmnTaT0GfZNR4bppdG2naBRvFClrafcfrnhNRodLJKI9XD5scTeoBqvJrc5SvKmYTcIxU/HTCO7y/Q1kDqTnvW/AfgviOnhm0waFWG4PExsivnOVrf/AKbzIa0PicjccLL2PzmpyZvjXlfMcC9zFqqu2QTOF3MwB7gDrnUk/Bv4m0hG2GDUr/0OLzia5Nbo2MXiHh2p07juVsHOkrnhy6p91FiB73hxa19xVm2ge/fOV/Eh/pVy3YVnV0XgrPGNRrFoNysY4v7/AOMWxZxozqHf0hbBPUHHGY7Ag6j8y5c0MUa0VVEr7VleDeEazx7VtH4cRHDHw8zgkDMWuskb9HIIkO9twrqe2ahqmVg6sVUdQpq80D8GOr+SPFJzIbAKwkL0J6k/GaV/A0yqnn+J6jpzsjHPHezxnLdOv1m/9TmXy2h1E19/5hx7+MarYu3WTbr7Oc1Qfg3Qywo8fietq6PCgf2xi/gvQsxH8XryAezgcftkNjAPGdSQV/i9QGB67sBvGZ1kptXNtr/8pAztJ+B/CmlLSNqWr8vnEDGf+y/A/MH/ANo7D5lav75Mp58XmdR4z6lP8UwrqTMf84keOCRtg1Lij+WUkn9jnuU8A8PiiMMOj06RkUR5QY/uc1Q6XSQMqw6WFePSEiA6fIx4r5z5Hgl8c1kMxRZ9SPje9jHDxzxOMqVfWujg0WRj/cZ70BlsKFROo28G8JlMjD1dRR5yziz5z8eDi/FOrgIEk5fmiskYBH9BmmP8VzM5E/kOjcd1P9Dns008US7UVTt7E3/fEF5PIrU6aMMWKnaAeOxyWU85fjzeh/E+nhHkx6UUTyyy3f8ATN8Hj2keUKCUB+oMLr9RnR1HhWh1OnKyaWHa3YIB/bMY/DXhJP8AK0zRsf8ATIwH98vZvFsbxHTyKP4fURv09O4Xf26495JVjC7ASxqic4j/AIb0bxu+n1E8b80CwI/YjK8O8P8AFPD9YjDWwTaQ8SIyspA9xyReO0yfHYgbUeseXSg8WcmaoSJFvjr2yZpm01X8tStgFuAO/wCmJjskKG9QPIHTFNp411IkRi0jg7gTe0f8rCVSke9tygCyBl/jMkFJFcqh2sXuxjOQwIFj45xYkEsfobgj08d8ou8IFrv3cEjj+mFw13O4k2B24wXehtF2KN1ipnnYogCqAbIq7+xyMly80RXG7reKSHrICxFE1XPviddq10mnaRlJI4HHF4axMhPqJJ+emcv8SauCPRtp3lInFMFH+/tkTOyNZ45u0hWEVNJwW/0j4zxfjWvEMTJGf5xHFdhmhI9V4hqF0+gFu/QsaVR73np/APwnpvD5Dqta41esrduZfSp+B7/JyX26yzjGf8BJ4gvgYGrtEZ7hVxzt/wCdM9Qx4peT3vE6d2Esm9wVFAffHgrJadR3rKxyvazvCflsjv2OZvKUuSxWQEbTa9cy+PQ6+TTwt4ZIySI1kAj1j9c36MTfwkb6oBZQtyKvIvvRweppUuggGnnOmgijnaMhWCAG645z59q1MMpjmDKVsFX45z6U7EIXboos0P8AbPFfiBvDfEnabTPMk4pSSvpcf5wvC5XD8L8Al8e1/lajUJFCOTtPqI9gDn0bR+G6bwzTppdFGEiXn3LfJz53B5ullWUOyujWCvUZ6ePx3xHUacSafTsa6uIy1/qeMVrlr0MrmMoArk3xXT9cawMiNRYAmuc5/hcniE24eIQRwngrtfcTfuO2bpiVPlg0zdLOGAxReWoVAAoPQYSFmcCgo784MciBWANKpq+tnKVtpUD8wPA/vhWr5vjFyhlQt1VeSfbJGwKnqNpoX3ypAyK2xSWLVyf64Y+qV28sO1BT2wgNqE1x3xDGQhlL0ByVwmQOjRqyhAKYbumGkM29VKKCL63zj1UEmz1rjMSExyKjRbEFBdrdD7Vmvcdo2gk9u+Cz8U7ooZbAZuTQ5bJtY7jtLAjFoW6vyem7pzhGdRe6QgmuOmDBQbdjWSbH7ZAVS7rbXbrgQl43faKQ8hvfrg+XGzbnI3WBZ/tgwiWNFm/iGZm28BR0HOXOhkQ+lSzkfbj3wpjHEoU3wQx4wm3OgIUXVg1yLyNDhWQKSTYPQICKGTCjk2KNx5PscmGbpigxyEMOhr9PjLkiospPawDzk3sfVS7sFyaZetihX+c2z2IoVQbvaxlIgsN1I4BOA0ypasy0aAF2xP2wlYk8A0a7ZDtEI3FmJsnpgNNF5y21HoBjBGPV1F80Tf2wXjX0uw9Q6HIssRZLdzRNHpnP1Hgejm1Tah/Nmkc3/Na1T4C9P3zbJUCsxoki6Jrd8DKiEj7RdIfU2422U+7HN8W8M1D6uLV6Jk82NR6CaujfH9s6od9r0NzA1Q7ZJ7CWpYy+x6YTusUdsePcnIFwowBD7Q5sgDnCRRETSgE9664n+IjmhaRWYKDRaun/AC8qCZZJQAtmrDMcL7aA2wW7Dk2KPTGhlKE77XElQXsBf1OKh1TPM6JACiHbuLc3hLNHJMd9Ihqj1HXPO+N+JLHOdMumh/iZBRcRgub9vn/OekdmBCrGtn5vjFppI1lbUrp4hO3V6sn9Thenltf4Q2h0MEuolDO7U61wBXS++eoh36hUljKiEr6aGZvFdE+v0qruKsrblUjgnC8DMkHg8CSh9ypW1hRu8dF3GxYthC/PJPU4OoEcUglcGwKxgYg8pz85l1yu4QKaUmmNcnjB3ojMpDO42xEjn/fJHEjurBlKqfS/XtjPJqIKgBJ7sLxUuihldgyqST6ipIJwazTeK6aF9kmqQMTtArvnRhYmqayx/XMC6PTopWOMALz+vveaIHYlgQNo4B6898i2HvGqq6q1kkkk9RmczKoYmgb5PvkKMEKm7u914ltIk17mYkEULuspIZDGwXc0hb6jWOEjpIPUE4NKVvnBViHsL0FG8khMsq3xt9hkWgorKEZwWfkcdaw5YY3YO20AChZ74YVWkEp9q6YtghDFgCLJuu1dcqKYSxAeWA61zbVi4Y5ZI90wAYNZAPAzQsGyFVjYAH2PbIlk+XZA5s4CZJZN/lspKd2BAIyQS+va1BW+m2u+2ExXcdtnmiAMRrNKRMjBtqjlaPAPvWQN1BiVgtWw62emTM+ohlmlLvqCqUNoXr+uTCuopJBBB56X3yncRiypZjQCjn/xlxhgNpayb5AqsYQU+oX397zblazqr7hJIVsjoo6YzoCGNAjjFaZlkh4cOrGqBu8OiStFRR9u2ZaxS7mJFgKF4JHOH5i+omyKrjvgzEgqF78YEihYtqmvbKZopGoFmUCz6VY84PmlAzuoWuAO+XyXDbQeOpySUQSwoVkUVKCG6tXBxbWz7Weh1UEdeMWRv43NR5B/7ZI086Ys0jOEPAPY4q4fNEsi7ZDadxeDptNFCZPKUknqSbwtpPqA5GWjWgNlSTwR1wzUoAWOQOvGBFMhLLsKjru4rLYMqHbSg9SebyR1GpJAYnqRhRLZJdgvI4yVv9BLH3y0PqJ28Vx8YMJJJZaN8g++EpksaxxqykFj79suNoVBaU8dQvfBX1NbdALwJAvmCqIrv2y6mfASalXIEcbKPntmdnkkMcNXRDFq4BzQzjzDGikgCySKyK4SvcgUvt75Gp0CSMySJZO0dcLy2iKsn01zeEsSs4aRfp6E5JA4ZXUkxgepQLJwarTRlYzyCT1JwloTEDhSCfscWzOLUEbDxY64UgRwAxb4wtXI5Q0w6+/Q4uNh5lj9MKYxhdpa2UWo7ZkklcgSovHdf98zV49tM0mwgt0c8V3OAh/m2p9GY5PEPKYQ6tVeM8hk6gY/TOGJCX5bD0k9sK2bwARQYk8Anri5FHJlsAmiO2WCFBJYsbHDdvtlMrTRlSSFY9u+aZ9LjRbB3Hgd8jyIqgJySL47YqRhES/BAXpfTGQO0kQ3bRxwV7nAEyJHKV3C678WcWFVBIxltgOCTdfp/jCLCSL+XyelE1WX5SqKALc/STZORVQRWvqWx2trOTGecByNxB6UvTJhD4yALJN9zhDbJ5bladeQT2wW4keO79ivF4EjCJD524rXAA5JzTNm9pqGXTncRQJ/fDsMgG4AA2a4zP5kklSSxhDzS3e37/0ySMZFCFnUtXKgXhc2dtDE0OwI4xSO0g9VVdVXOGy1EqAmgRfxlsyBAWog9zikUgUAheeew4+2BJH5qGJzQNXR/pjBS88mz37YLHcRZHvz75FW6EoNnFd8uKNYa8sDcepOV50iwSKF3GjRHv2zIA8IjZQTwSw+cqZa1SziIhQAWY+m+L98XGssjBdgRfg3f+MoMZJVIXcBzTHoc1TExwqV+tuFo9MHosF5FKksqjteK9WlWkG8buebOErPGPLT+Y+3qTRHziNESsgZ2LkmySOMhjYHcISVDNXAvLiR29R+odr4H2ypArUIyKPIHcYJkMZAI69bwnudNEm0emwPSbPtmSPcKvlvc98bKQ7ISm0X0PT75AOfpHPUjisHHqElk85YyrEtzfbJ5KrqBtO37d8adwYHopbDdkUW446/fC6za1ZdTpfKhkKXxvU0RmiMGOFF68Vzid0cTrIT6COlc3hmXz3IoqAR1HUe2E/jLqJTEweQ7lZuR7cdcsamLjdI1s52dwR27f3zRMrCAsQjijSk1ec+BIdhdyWZT1H5fgYrU7bkRJGKD6wLuqIxOwruH/yDsThacs8dsy725NG7OJ14kWOOSJmvzArsq2wX4Hf9sZpuEiLZ/NdVaSr45AOPhUhFZgCQOK4rMM2q1v8ACxNA7mcByFaG1fg0Goekk7e47/bEyajxFfM2Jtt6sp0j3VuqvqrtXzWJxPJ2Y3H8xWQqqmwxP1cdcYrAoKa/gHrnC1Gt1xKjSxMS2m5G3d5UhBN3XNVVdyRxhfxWtVDGmndXR1O9o2IZfMAPb/T1HXmx0zXimukYZJJnViuwj1Ai6/fGl0hKqv1VQzjp4n4jPSf+myozIB5jI/pJHI6dfY9P3xc+r1UUsaqGllEUbtFtok2d/bivT3Ff0LxPJ3Gkj8ypDRr26YSOHh3BgaPUHOK+v13lGQaEyKybhsjfkk9wQD/59sLRarVySaTTtpm0sbyNupCRt/mDknobVD2vcKx408o3MkkjFizbSfTVZMk0kUTlJJyrey88ZMw106EIskKAoHArrguBGSSXYg3ycmTNfGfqtyhDYJI7nKjBLmRuTyB8DrkyYin7fNS7IBGCyrtUEWPY5MmVnUfk0e+Vt6buRkyZlr4VIm6irEKOlGjlxV6tw5X0nnqcmTB8D5B8wCR7UmwoHTISWnC2aX5yZMLAa4zlGETpuIq2X5xukhIh2l7dvzVXOTJlS9QewWR3Xvl7mIUmqHx1yZMgp7Ck9hitVM0YR6FFgtDJkwcY0JGVktqKkX1yrMtsaodsmTLWSSSHUUp4uzgSybCjdLHbtkyZG2aGFJNvpCorWFH+rreXqZDC6rEAHdtoY81kyZOVyLBBnSYUwIuwKrLeXZYI53c3yB16ZMmIhUrKm6OuCePtiNQGWBvLcqSO4BFjJkwrdDF5MCljbVZIFWcuAOyl5CCL4A7ZMmVI0GlAsdR1zGI1dzIgAKKV5Ha/+2TJhGggBVXoeDx06YmUBpPLW1JX6geQfjJkwpBgWKtiA7hZLHk5MmT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2" name="AutoShape 8" descr="data:image/jpeg;base64,/9j/4AAQSkZJRgABAQAAAQABAAD/2wBDAAkGBwgHBgkIBwgKCgkLDRYPDQwMDRsUFRAWIB0iIiAdHx8kKDQsJCYxJx8fLT0tMTU3Ojo6Iys/RD84QzQ5Ojf/2wBDAQoKCg0MDRoPDxo3JR8lNzc3Nzc3Nzc3Nzc3Nzc3Nzc3Nzc3Nzc3Nzc3Nzc3Nzc3Nzc3Nzc3Nzc3Nzc3Nzc3Nzf/wAARCAC2ARUDASIAAhEBAxEB/8QAHAAAAgMBAQEBAAAAAAAAAAAAAgMAAQQFBgcI/8QAOxAAAgIBAwIFAgQFAwMDBQAAAQIDEQAEEiExQQUTIlFhMnEGQoGRFCOhsdFSwfBi4fEVFkMHJFNygv/EABgBAQEBAQEAAAAAAAAAAAAAAAABAgMF/8QAHxEBAQEAAgMBAQEBAAAAAAAAAAERAiESMUFRYRNx/9oADAMBAAIRAxEAPwD6hENqneorklhjYWDEsjBwB0yWDYBuhZGJmDtFLFAx3SISC30g10Ptnjx6F7ORm5DDqex7ZZ4Pb7ZUhIUuo2kkcDmv1wiFognr2ORAJ5joTYYXwR7Y3bXpr5/XBVAq+gBBXCjphOas2T29J75qTpLdoB321d8/GU/HO375EXaepo889bw5R6Nw7dqzLWs0iBrJAoc2R198WIlRWMfBbgUbH7ZoKWAKVkN7gebGXIAgsKA3YYs6anIqdSYtqsoc92uicZCrLGN3LhaJHc11yzHvuyVN/UKvJ/ER7ysZ3sDtYKL2n5yYzbfQrJP00Pt/fFS6WGeZNQ4sxjiyaB63XS8fGpLHcOAODfXK/wDmoqTxY9hlxN/AsajYjoUPB6ZmVW08ZaP1WS7cgduwx2oi81qFDjm1wI4m8kRqLKqAJCfvj2s6OQCRRIOeODd5Cilfq3X1ByoAsaBOQo4o85UjKm8dNo6DB96Z4BqBvmkay3AjJpUH+5zUzGiBW3bVjtgliI99cHk8cjJy+1o39P73kVI1EKUWJUc7jioooYAWSNBJIwZyQAWPSz81hmX+YYRQcUSKvjCmHljcByeoGUxTLvcuW46AYqUte+JAxHFcYxj5cW6MFr6Be5zH4eZZLkkUDcCKqu+RqenRQxOVZh6jwfnMMwP8XG3lgqxIA6KvHP3OMjjfzLdgBXpWumEIdzD10FNgH3ypklMP/wDII4UE1eVuHLH0sB0OR3ZZFDqKP0nrzR/bK9aRhDyT79siI6+chUEi+DkjiCRULNcWThx8LyeffKUWTuBsH9MLogQeD17nBVSPgDphMBu6c9jl7qQbQK6HKmgaut5Ys9uvBxMoZmRQDtAPcivbB1Gpj0kSNPJQkdUXj8x6ZGsaQq1TDkZMxNK4Jo2LPIGTMeca/wA7+twO1Onq7YrzHQKGjYoRyRzz7VjQyF1QE2VsCsNiQODfHTOrlpYZS3Unr/4wxyinoK65RUsQe/WzhP245xEUNoO0XxybxbslBATd8qMPzFQerk3ycXCmyQn025JHHXFWD9W5RRK1yT2wruMn3PBGRtw5Nbe+Xalr5LVwMaiVwMo0z9D98iElSSBu7gZcih128g127YooD8w6k9sFERlLKvLHqOLy1tSu1uO5PfI0oQi2oe+Rf+BeR/MKRG229D0v5xo3tEBJtD1yRzRzPEf5YkcetvbuMuHzjLJvCBfyqpuv3wlh24ClYi/75R2qvJrM+rTzQir9e7rdUO/3wyXJ2sqsLFc4XDG2uLVvUOOmAF5UkqWNBiR1xOlgOneUIxKMbALXR747lXsvwO1YXE9Y3IjBWHHTtgQp5ZIr1f8AOmQxbnLLMxZqPBA4+2FGpUCyNwsHm8AxtDFqAbp98typhJDDjtgeVZd23EMOhOCqIysTVdcHVHCQOW9uPnM+oSRQwjby+bPTCcFaK9L55xWoieVAGB+VGGpPp0Ugk9a9APbCmO0KTuo8E8cZahYaVQAAPtlSq88Wxdqset8175E3sMZLIWeKivVevPxkKO7KxYgKeB0/fAaXyoFWKOSS/SoX/c9hk0zyNHGs1ebt9VDi8q9ns2wChyeMIkEN2urOVKVRCzNQWrvpggkUDYDCueowz7R18pS3LULr3ywRLzwBfTBljaQr6wEFA0Opyol8qMJQU/vhYKR9tqts9dKrIFFKXXn57YqMMszMTYrj98fL6gAa69cHoLcn6emTKjkCs/Lcn24/TJkOxmX+aiILY8/bGDkEfmI7HKMflqWTZuroRin4VXYWAegzTHv0NHG7Zz6Rz84YYE3Rr3OJja3r55464cyqUYbuvUHHxbOxyDcoC8WbsYLkbulkdDllfSO/2wXPo2ofVeEiwu8AnmucOwnNEV74DMVKqRye/bJ5iqy7gbPcjjB2XNLHCgdurkCl6scglWRmq7WgQcYWjkO00GBsWKzLqIHkSRIhVjrffJdamfTbBJUnaAOt5SxrQZ2BAHT3xCxOnqBZ2ABIZuP+fOE8gktD6QyWrH7+2PjTZHsdEZSQDRHNZNwDX7mszaSOaFWVqbdRHPA+2FNGG2lpAu1gax3jOTTSqGTftt1BA+MzxTLNK6xq1g+rdfX9e2MkKg+geae47398UVaOMOVLS11HXBIdHQZiW4PTLmaNUJLCz39xgKZmRbKqx5N1xjVQbSGNj4xQnRzI8SOL5X25y5CzswUlb6EjpllkhBAXaoHF4yNQtFzRbij/AGwf1ZcdwaXviCvAIjBJYlvbp1y4Vdg5lTadxFE9r4yvL3svoiaP/qFm8hJi+VYWOL7G6wiwYsYyTtPI/TLkUFbagO9DFPAyxEaTZHfUFeD+2KunRyLIt3fF13GBIpkYLa7dtEYuDThEko7nPVwOtdsbQUChtJPqOIdfAxQqGKkDYKAXt+2Z45VGq8qWg6m1A6ke5x/mhZWBH2YdD8ZniTzNfJqBZLIov9TlWa3Pt63ZPa8Fl9O0GmJ7C8JCDtNUTVg9sEyKZbBv3OGQncAdxojoczSx6iQO29FJBUMR0XHyK7sKY8nv7YcikhUB2jvQyNSlaWIwxKsjFyorce598LUMaWzSC93HNVlTFlk9VBFFD5ORI9kOxWLAX9RsnB77WjKFG2ttCsmVGNoO4FiT3yYGljZ6/seBlAbul8e+Z5V3JILC7jZ/zmpSDGBZ+/fNMXqFMyafqTyeScbtT6m5J798GS3YKoXjrftgmifMkYAL1APTAt5ViQksKPAA5vKagvm1098i6eNZPNLE/wCm+gwJpmETiFNz0Sq/ONPvReo1JjvajGx+Udf1xkJaaMLNW6roHgjJEjLGrOxvaL785xfE9fPovEIpYwGiC7XX35NjMzdayfHdMQjBvtyCT0GWG9XDcd84uu8SaKTyY1EuoNALusISe/z/AGzsIEVjX1EWa/2ypZnte9Y43kciuAOfq59szUtCWX1MwoL0/TL1RQOkruwo8UaAP275g1OrkZtmlgZpbAsjgA9euNXjxrdFMx1Xl7gQFs011j32RtuI4HP3xWm0giiB3OWr1E8Xj1jUvuK+rsTzgpodWG7b24GZpjbgMoUCzQxglDX1UCxzxeDCQ+4RqRfp3XdYZkztZYsvNcjn4GEGjAPrIJ6GvjM+lkpjCfydSxu/m8GXWQpKiyMNsr+Wp/6vbC2AnkQywChId4Y8X9j8ZpRyzbWDAA8H3xoREPpUChdAYpHLFQq0Ks32wu6cx9PJ/bMzho3FV5ZY2fbNF0KSlrpx0xE0g8qm2IzGtw6E4Z46uNmYtZI28ba/qMNTuQtwRdrXtiFk9SiwsgPIGNLBWI3izzQHP7ZNaxcbA7VuiQenXM8ysdSvMgjD7jt6t8fa8JZo2ACyFWU2VFWfjNakDiupwW5SZBtmWqK0Og7/ADlgkM5bp89sqTc0wAulN4LEiwLN3ye2WkGy1HuUc/3GLsXt6t3HT9cbDvSBfMIZ75HviZIy0oaI7FHUdQcE9m71jIAu2P5cE7QWIBvjkgnrxlDbs3NdD565I7csRwtcZFwAdRK0bKxCr9ZHH2yk3fT+WvvjQgQs5Y8G2B6DKR98jGl2AcUcLqIrMoY+kkcg5MIzKCVJHHxkwnZhXdywBv8AKOgGEw28JfwPjBSWjIrj6ensRkHILH0kDk5pzC0qxtzycwa/xDTaaTlwD+ZByR85rZDMW3LtAI233zwrIUmlaflyxJJPN5K6cY9RL+JNBGnSUnspA5/rnEj/ABxqE8TMWq8MCaHgeekm5hZ9s4OqPmtQA97vM/lU26SyOxGaTxfSPEzp/EtLt0usjDDkOrgivY5w5WZdOYP4gTJwbri/uReeUaVhZICAdKzr+EeKJpdTF/Fp5kKm7qzfa/evbMtSY2aHVjQaku8fnWOCeCv2z0ej8Q0+snRYJakYco4pvtmafwnTayL+K0sgXed12Sj/AOPuM8xqXGnjaZXIrofntWZrfXL096Y0lc2wsdB1A+cKONY2Hpvb3OI8OZho4GcAytEpfb71mtbLAvQrrWajjekG4m2oC8JnpgoH63id5Ezp19Nix+mVK3kabzKG1RZ+2EzValLG3naew74UUCKlbarKUszhht20Ogo5z/xB4h/CaYIo/mS2FIJ9Nd/vzhrv0wa59X4b4lI4QtpHNkkXd/PW+uZvGxG+o0nkzlw1Fa7Etx9uc4v8XPGW/mswfhvUef0wV1nlyLLNQ8tg1t0sGxh08a+j7DTUTZ7t2yQqEHck9882njviTqJI9Idp/KsLc/a87WgbUTIH1UBgcmxHuBoV8d+uHPL9aplLEUxAIoAe+U0SqgIHK++BHGI3Y7mO436j0xjA8+o11whccKRsSvfvd5GSJSHYEsBW6v65Imby7CBt3NkVQ+cJR6iADVcD2GTpdBFp0B8wqjScjeBRxm4LIo7txgbiXXYvT3NVhrSBRYDH+uClamzNSg2epBrjGgBYt1WMPb5gA4s++AWMfpZTuNcZU34ltvs1tq1wTTBX5C30+ctyqx7j7e2WqWArdueMKktxxEoL9vjFRuWQkuOl/fDkO5fLALBrBy/LQbdpIK9byE69g1DboioUMHH6EfOJeNI5VeCPYCAGQDg42Rg24LyB0OCwR1Ksl8cc/wBsurIqgGYWa6g5MplZQEBYbR/qyZGmmXZtCFaBPUd8vcuymHHSr7YBkkZf5YUXzbAissr5aLzvZj375XPP0xV49Rv24zyn4o8PkieXVwi0YbpVA/rnp51OwsrFTxdCzkRUeP1Jv38MGF4WXO3yNNbCUaRHLgGjRFqfYjGiclNpYFW5Frzj/wAUfhmHwFzqdJ6dM8hsbvps3z8Zz1IdEKsj0B6s1bGuMplSMRHfmWfy9Rjppkc7I7IXtXIwIZFgtgSHI+r/ABiGnVnYsevWxkadrwvxzW6DSzaX0ywS9Nx5jvrWLkmh1TQxTO0UQkBkOwk7c5UUsSScPXuN3GapJQzDY6BfasYTr0+gf+5fB4o9sUt0KA2nnAi/FHh4DPK7KT0XbdZ4GV7A2eWRfIOW0sZAUCiepJ4x4s+Me41P4r0SqRUjg91Tbf6k5nb8Y6EwmKTSzFGFVYqs8Y+wGgwYHuMVJEu4LDyCefjNzjGbM9Po+g/EnhGqKqZ/KaqqQbf0vpjPHtKus8PM8BEhjO8EGwVrmv8AnbPmY05jG7cBfWj/AHzTodXqdGxbSaiRK67SaOS8fxJu60alfNUpv2E/SymiM9D4L+F9C66fWyambUgepUduFb5zyRmnDb2RXs9RxnoPw342mgn8vUn+RKKJA+k++YsdreunuLYGiAAeh98F39S7QDfQ9TWYz4lo9QFOn1Echr6Q4H9826UFYd7kFq/LzQxHO9dmUEXeSBQoknisoTeY3Aq1wZGVyqPypFkEf0OTksNlBe/GGZPtE9bT121z8ZQQoKF1RHHtiJPNJ2qT/wDsOaw0LvJSMu3oTk1cNRQrbSKvpeXIq2Dx6cphO9qxXaDxi9TuWjGpZ+nPTKe6KKXzWUBWCiyD74oaiOeZ0hcl4XpwRVY1IW2CpGBvqMGW1CkGueb7YJmmn0jfxty05ax1rFCXcAGXoOawvMZSAsY6c84LKQ8zRalYtltZ5HT/AL48hjIpNBSOR84o3JIZAAdtkgZSzGaIlNyWLFjkffC4Jip8wjkXyPnFR+ZKCZF2jnvzk/h4VhZOdjfUQeTeNjUiPcfSKoVzhSoXYlv5bHp6mI5yY6FTt5az79MmC0w2EUhlsnpV5YJsUqj5YcnARW3MQS1i9w9u2Wm9hYf9aysKmLBDuUEUb2jriUSdogd1MOtdBmhzX1Gx843heaPIyZq7kc6XRabXQyxavTllaw29av5GeW8T/AMCwM/g2pk00687HNo3x8Z7sn09Oe2JlNISTRJ4HXKk5V8N8TfxfwuRotfpNjA/WUIB+1cZym8W1TtXpI+Bn6Dn02nmjA1MKyqOgdbv9Mxr4H4QkpceGwKx6VGOMss+xvzfHdDqZpIPRpJfN6XZo/0/3xkpeGmnTaT0GfZNR4bppdG2naBRvFClrafcfrnhNRodLJKI9XD5scTeoBqvJrc5SvKmYTcIxU/HTCO7y/Q1kDqTnvW/AfgviOnhm0waFWG4PExsivnOVrf/AKbzIa0PicjccLL2PzmpyZvjXlfMcC9zFqqu2QTOF3MwB7gDrnUk/Bv4m0hG2GDUr/0OLzia5Nbo2MXiHh2p07juVsHOkrnhy6p91FiB73hxa19xVm2ge/fOV/Eh/pVy3YVnV0XgrPGNRrFoNysY4v7/AOMWxZxozqHf0hbBPUHHGY7Ag6j8y5c0MUa0VVEr7VleDeEazx7VtH4cRHDHw8zgkDMWuskb9HIIkO9twrqe2ahqmVg6sVUdQpq80D8GOr+SPFJzIbAKwkL0J6k/GaV/A0yqnn+J6jpzsjHPHezxnLdOv1m/9TmXy2h1E19/5hx7+MarYu3WTbr7Oc1Qfg3Qywo8fietq6PCgf2xi/gvQsxH8XryAezgcftkNjAPGdSQV/i9QGB67sBvGZ1kptXNtr/8pAztJ+B/CmlLSNqWr8vnEDGf+y/A/MH/ANo7D5lav75Mp58XmdR4z6lP8UwrqTMf84keOCRtg1Lij+WUkn9jnuU8A8PiiMMOj06RkUR5QY/uc1Q6XSQMqw6WFePSEiA6fIx4r5z5Hgl8c1kMxRZ9SPje9jHDxzxOMqVfWujg0WRj/cZ70BlsKFROo28G8JlMjD1dRR5yziz5z8eDi/FOrgIEk5fmiskYBH9BmmP8VzM5E/kOjcd1P9Dns008US7UVTt7E3/fEF5PIrU6aMMWKnaAeOxyWU85fjzeh/E+nhHkx6UUTyyy3f8ATN8Hj2keUKCUB+oMLr9RnR1HhWh1OnKyaWHa3YIB/bMY/DXhJP8AK0zRsf8ATIwH98vZvFsbxHTyKP4fURv09O4Xf26495JVjC7ASxqic4j/AIb0bxu+n1E8b80CwI/YjK8O8P8AFPD9YjDWwTaQ8SIyspA9xyReO0yfHYgbUeseXSg8WcmaoSJFvjr2yZpm01X8tStgFuAO/wCmJjskKG9QPIHTFNp411IkRi0jg7gTe0f8rCVSke9tygCyBl/jMkFJFcqh2sXuxjOQwIFj45xYkEsfobgj08d8ou8IFrv3cEjj+mFw13O4k2B24wXehtF2KN1ipnnYogCqAbIq7+xyMly80RXG7reKSHrICxFE1XPviddq10mnaRlJI4HHF4axMhPqJJ+emcv8SauCPRtp3lInFMFH+/tkTOyNZ45u0hWEVNJwW/0j4zxfjWvEMTJGf5xHFdhmhI9V4hqF0+gFu/QsaVR73np/APwnpvD5Dqta41esrduZfSp+B7/JyX26yzjGf8BJ4gvgYGrtEZ7hVxzt/wCdM9Qx4peT3vE6d2Esm9wVFAffHgrJadR3rKxyvazvCflsjv2OZvKUuSxWQEbTa9cy+PQ6+TTwt4ZIySI1kAj1j9c36MTfwkb6oBZQtyKvIvvRweppUuggGnnOmgijnaMhWCAG645z59q1MMpjmDKVsFX45z6U7EIXboos0P8AbPFfiBvDfEnabTPMk4pSSvpcf5wvC5XD8L8Al8e1/lajUJFCOTtPqI9gDn0bR+G6bwzTppdFGEiXn3LfJz53B5ullWUOyujWCvUZ6ePx3xHUacSafTsa6uIy1/qeMVrlr0MrmMoArk3xXT9cawMiNRYAmuc5/hcniE24eIQRwngrtfcTfuO2bpiVPlg0zdLOGAxReWoVAAoPQYSFmcCgo784MciBWANKpq+tnKVtpUD8wPA/vhWr5vjFyhlQt1VeSfbJGwKnqNpoX3ypAyK2xSWLVyf64Y+qV28sO1BT2wgNqE1x3xDGQhlL0ByVwmQOjRqyhAKYbumGkM29VKKCL63zj1UEmz1rjMSExyKjRbEFBdrdD7Vmvcdo2gk9u+Cz8U7ooZbAZuTQ5bJtY7jtLAjFoW6vyem7pzhGdRe6QgmuOmDBQbdjWSbH7ZAVS7rbXbrgQl43faKQ8hvfrg+XGzbnI3WBZ/tgwiWNFm/iGZm28BR0HOXOhkQ+lSzkfbj3wpjHEoU3wQx4wm3OgIUXVg1yLyNDhWQKSTYPQICKGTCjk2KNx5PscmGbpigxyEMOhr9PjLkiospPawDzk3sfVS7sFyaZetihX+c2z2IoVQbvaxlIgsN1I4BOA0ypasy0aAF2xP2wlYk8A0a7ZDtEI3FmJsnpgNNF5y21HoBjBGPV1F80Tf2wXjX0uw9Q6HIssRZLdzRNHpnP1Hgejm1Tah/Nmkc3/Na1T4C9P3zbJUCsxoki6Jrd8DKiEj7RdIfU2422U+7HN8W8M1D6uLV6Jk82NR6CaujfH9s6od9r0NzA1Q7ZJ7CWpYy+x6YTusUdsePcnIFwowBD7Q5sgDnCRRETSgE9664n+IjmhaRWYKDRaun/AC8qCZZJQAtmrDMcL7aA2wW7Dk2KPTGhlKE77XElQXsBf1OKh1TPM6JACiHbuLc3hLNHJMd9Ihqj1HXPO+N+JLHOdMumh/iZBRcRgub9vn/OekdmBCrGtn5vjFppI1lbUrp4hO3V6sn9Thenltf4Q2h0MEuolDO7U61wBXS++eoh36hUljKiEr6aGZvFdE+v0qruKsrblUjgnC8DMkHg8CSh9ypW1hRu8dF3GxYthC/PJPU4OoEcUglcGwKxgYg8pz85l1yu4QKaUmmNcnjB3ojMpDO42xEjn/fJHEjurBlKqfS/XtjPJqIKgBJ7sLxUuihldgyqST6ipIJwazTeK6aF9kmqQMTtArvnRhYmqayx/XMC6PTopWOMALz+vveaIHYlgQNo4B6898i2HvGqq6q1kkkk9RmczKoYmgb5PvkKMEKm7u914ltIk17mYkEULuspIZDGwXc0hb6jWOEjpIPUE4NKVvnBViHsL0FG8khMsq3xt9hkWgorKEZwWfkcdaw5YY3YO20AChZ74YVWkEp9q6YtghDFgCLJuu1dcqKYSxAeWA61zbVi4Y5ZI90wAYNZAPAzQsGyFVjYAH2PbIlk+XZA5s4CZJZN/lspKd2BAIyQS+va1BW+m2u+2ExXcdtnmiAMRrNKRMjBtqjlaPAPvWQN1BiVgtWw62emTM+ohlmlLvqCqUNoXr+uTCuopJBBB56X3yncRiypZjQCjn/xlxhgNpayb5AqsYQU+oX397zblazqr7hJIVsjoo6YzoCGNAjjFaZlkh4cOrGqBu8OiStFRR9u2ZaxS7mJFgKF4JHOH5i+omyKrjvgzEgqF78YEihYtqmvbKZopGoFmUCz6VY84PmlAzuoWuAO+XyXDbQeOpySUQSwoVkUVKCG6tXBxbWz7Weh1UEdeMWRv43NR5B/7ZI086Ys0jOEPAPY4q4fNEsi7ZDadxeDptNFCZPKUknqSbwtpPqA5GWjWgNlSTwR1wzUoAWOQOvGBFMhLLsKjru4rLYMqHbSg9SebyR1GpJAYnqRhRLZJdgvI4yVv9BLH3y0PqJ28Vx8YMJJJZaN8g++EpksaxxqykFj79suNoVBaU8dQvfBX1NbdALwJAvmCqIrv2y6mfASalXIEcbKPntmdnkkMcNXRDFq4BzQzjzDGikgCySKyK4SvcgUvt75Gp0CSMySJZO0dcLy2iKsn01zeEsSs4aRfp6E5JA4ZXUkxgepQLJwarTRlYzyCT1JwloTEDhSCfscWzOLUEbDxY64UgRwAxb4wtXI5Q0w6+/Q4uNh5lj9MKYxhdpa2UWo7ZkklcgSovHdf98zV49tM0mwgt0c8V3OAh/m2p9GY5PEPKYQ6tVeM8hk6gY/TOGJCX5bD0k9sK2bwARQYk8Anri5FHJlsAmiO2WCFBJYsbHDdvtlMrTRlSSFY9u+aZ9LjRbB3Hgd8jyIqgJySL47YqRhES/BAXpfTGQO0kQ3bRxwV7nAEyJHKV3C678WcWFVBIxltgOCTdfp/jCLCSL+XyelE1WX5SqKALc/STZORVQRWvqWx2trOTGecByNxB6UvTJhD4yALJN9zhDbJ5bladeQT2wW4keO79ivF4EjCJD524rXAA5JzTNm9pqGXTncRQJ/fDsMgG4AA2a4zP5kklSSxhDzS3e37/0ySMZFCFnUtXKgXhc2dtDE0OwI4xSO0g9VVdVXOGy1EqAmgRfxlsyBAWog9zikUgUAheeew4+2BJH5qGJzQNXR/pjBS88mz37YLHcRZHvz75FW6EoNnFd8uKNYa8sDcepOV50iwSKF3GjRHv2zIA8IjZQTwSw+cqZa1SziIhQAWY+m+L98XGssjBdgRfg3f+MoMZJVIXcBzTHoc1TExwqV+tuFo9MHosF5FKksqjteK9WlWkG8buebOErPGPLT+Y+3qTRHziNESsgZ2LkmySOMhjYHcISVDNXAvLiR29R+odr4H2ypArUIyKPIHcYJkMZAI69bwnudNEm0emwPSbPtmSPcKvlvc98bKQ7ISm0X0PT75AOfpHPUjisHHqElk85YyrEtzfbJ5KrqBtO37d8adwYHopbDdkUW446/fC6za1ZdTpfKhkKXxvU0RmiMGOFF68Vzid0cTrIT6COlc3hmXz3IoqAR1HUe2E/jLqJTEweQ7lZuR7cdcsamLjdI1s52dwR27f3zRMrCAsQjijSk1ec+BIdhdyWZT1H5fgYrU7bkRJGKD6wLuqIxOwruH/yDsThacs8dsy725NG7OJ14kWOOSJmvzArsq2wX4Hf9sZpuEiLZ/NdVaSr45AOPhUhFZgCQOK4rMM2q1v8ACxNA7mcByFaG1fg0Goekk7e47/bEyajxFfM2Jtt6sp0j3VuqvqrtXzWJxPJ2Y3H8xWQqqmwxP1cdcYrAoKa/gHrnC1Gt1xKjSxMS2m5G3d5UhBN3XNVVdyRxhfxWtVDGmndXR1O9o2IZfMAPb/T1HXmx0zXimukYZJJnViuwj1Ai6/fGl0hKqv1VQzjp4n4jPSf+myozIB5jI/pJHI6dfY9P3xc+r1UUsaqGllEUbtFtok2d/bivT3Ff0LxPJ3Gkj8ypDRr26YSOHh3BgaPUHOK+v13lGQaEyKybhsjfkk9wQD/59sLRarVySaTTtpm0sbyNupCRt/mDknobVD2vcKx408o3MkkjFizbSfTVZMk0kUTlJJyrey88ZMw106EIskKAoHArrguBGSSXYg3ycmTNfGfqtyhDYJI7nKjBLmRuTyB8DrkyYin7fNS7IBGCyrtUEWPY5MmVnUfk0e+Vt6buRkyZlr4VIm6irEKOlGjlxV6tw5X0nnqcmTB8D5B8wCR7UmwoHTISWnC2aX5yZMLAa4zlGETpuIq2X5xukhIh2l7dvzVXOTJlS9QewWR3Xvl7mIUmqHx1yZMgp7Ck9hitVM0YR6FFgtDJkwcY0JGVktqKkX1yrMtsaodsmTLWSSSHUUp4uzgSybCjdLHbtkyZG2aGFJNvpCorWFH+rreXqZDC6rEAHdtoY81kyZOVyLBBnSYUwIuwKrLeXZYI53c3yB16ZMmIhUrKm6OuCePtiNQGWBvLcqSO4BFjJkwrdDF5MCljbVZIFWcuAOyl5CCL4A7ZMmVI0GlAsdR1zGI1dzIgAKKV5Ha/+2TJhGggBVXoeDx06YmUBpPLW1JX6geQfjJkwpBgWKtiA7hZLHk5MmT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74" name="Picture 10" descr="http://www.mister-toad.com/photos/lizard/Hemidactylus_frenatus_SIG.jpg"/>
          <p:cNvPicPr>
            <a:picLocks noChangeAspect="1" noChangeArrowheads="1"/>
          </p:cNvPicPr>
          <p:nvPr/>
        </p:nvPicPr>
        <p:blipFill>
          <a:blip r:embed="rId3" cstate="print"/>
          <a:srcRect/>
          <a:stretch>
            <a:fillRect/>
          </a:stretch>
        </p:blipFill>
        <p:spPr bwMode="auto">
          <a:xfrm>
            <a:off x="304800" y="2286000"/>
            <a:ext cx="5810250" cy="3810000"/>
          </a:xfrm>
          <a:prstGeom prst="rect">
            <a:avLst/>
          </a:prstGeom>
          <a:noFill/>
        </p:spPr>
      </p:pic>
      <p:sp>
        <p:nvSpPr>
          <p:cNvPr id="7" name="Rectangle 6"/>
          <p:cNvSpPr/>
          <p:nvPr/>
        </p:nvSpPr>
        <p:spPr>
          <a:xfrm>
            <a:off x="762000" y="457200"/>
            <a:ext cx="8001000" cy="769441"/>
          </a:xfrm>
          <a:prstGeom prst="rect">
            <a:avLst/>
          </a:prstGeom>
        </p:spPr>
        <p:txBody>
          <a:bodyPr wrap="square">
            <a:spAutoFit/>
          </a:bodyPr>
          <a:lstStyle/>
          <a:p>
            <a:r>
              <a:rPr lang="en-US" sz="4400" b="1" i="1" dirty="0" err="1" smtClean="0">
                <a:latin typeface="Times New Roman" pitchFamily="18" charset="0"/>
                <a:cs typeface="Times New Roman" pitchFamily="18" charset="0"/>
              </a:rPr>
              <a:t>Hemidactylus</a:t>
            </a:r>
            <a:r>
              <a:rPr lang="en-US" sz="4400" b="1" i="1"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(wall lizard), </a:t>
            </a:r>
            <a:endParaRPr lang="en-US" sz="4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7848599" cy="707886"/>
          </a:xfrm>
          <a:prstGeom prst="rect">
            <a:avLst/>
          </a:prstGeom>
        </p:spPr>
        <p:txBody>
          <a:bodyPr wrap="square">
            <a:spAutoFit/>
          </a:bodyPr>
          <a:lstStyle/>
          <a:p>
            <a:pPr algn="ctr"/>
            <a:r>
              <a:rPr lang="en-US" sz="4000" b="1" i="1" dirty="0" smtClean="0">
                <a:latin typeface="Times New Roman" pitchFamily="18" charset="0"/>
                <a:cs typeface="Times New Roman" pitchFamily="18" charset="0"/>
              </a:rPr>
              <a:t>Draco</a:t>
            </a:r>
            <a:r>
              <a:rPr lang="en-US" sz="4000" dirty="0" smtClean="0">
                <a:latin typeface="Times New Roman" pitchFamily="18" charset="0"/>
                <a:cs typeface="Times New Roman" pitchFamily="18" charset="0"/>
              </a:rPr>
              <a:t>(flying lizard) </a:t>
            </a:r>
            <a:endParaRPr lang="en-US" sz="4000" dirty="0"/>
          </a:p>
        </p:txBody>
      </p:sp>
      <p:pic>
        <p:nvPicPr>
          <p:cNvPr id="63490" name="Picture 2" descr="http://calphotos.berkeley.edu/imgs/512x768/0000_0000/1109/1206.jpeg"/>
          <p:cNvPicPr>
            <a:picLocks noChangeAspect="1" noChangeArrowheads="1"/>
          </p:cNvPicPr>
          <p:nvPr/>
        </p:nvPicPr>
        <p:blipFill>
          <a:blip r:embed="rId2" cstate="print"/>
          <a:srcRect/>
          <a:stretch>
            <a:fillRect/>
          </a:stretch>
        </p:blipFill>
        <p:spPr bwMode="auto">
          <a:xfrm>
            <a:off x="685800" y="1447800"/>
            <a:ext cx="7924800" cy="4953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70038"/>
          </a:xfrm>
        </p:spPr>
        <p:txBody>
          <a:bodyPr/>
          <a:lstStyle/>
          <a:p>
            <a:r>
              <a:rPr lang="en-US" i="1" dirty="0" smtClean="0"/>
              <a:t>chameleon</a:t>
            </a:r>
            <a:endParaRPr lang="en-US" i="1" dirty="0"/>
          </a:p>
        </p:txBody>
      </p:sp>
      <p:pic>
        <p:nvPicPr>
          <p:cNvPr id="41986" name="Picture 2" descr=" chameleon pictures"/>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hameleon picture"/>
          <p:cNvPicPr>
            <a:picLocks noChangeAspect="1" noChangeArrowheads="1"/>
          </p:cNvPicPr>
          <p:nvPr/>
        </p:nvPicPr>
        <p:blipFill>
          <a:blip r:embed="rId2" cstate="print"/>
          <a:srcRect/>
          <a:stretch>
            <a:fillRect/>
          </a:stretch>
        </p:blipFill>
        <p:spPr bwMode="auto">
          <a:xfrm>
            <a:off x="0" y="152400"/>
            <a:ext cx="9144000" cy="6705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awscaled Viper"/>
          <p:cNvPicPr>
            <a:picLocks noChangeAspect="1" noChangeArrowheads="1"/>
          </p:cNvPicPr>
          <p:nvPr/>
        </p:nvPicPr>
        <p:blipFill>
          <a:blip r:embed="rId2" cstate="print"/>
          <a:srcRect/>
          <a:stretch>
            <a:fillRect/>
          </a:stretch>
        </p:blipFill>
        <p:spPr bwMode="auto">
          <a:xfrm>
            <a:off x="838200" y="228600"/>
            <a:ext cx="7772400" cy="57912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descr="data:image/jpeg;base64,/9j/4AAQSkZJRgABAQAAAQABAAD/2wCEAAkGBxQTEhUUExMWFhUXGR8ZGBgYGCAgGxwbIB0bHhsgGx8cHiggGh8lIBwbITEiJSorLy4uHB8zODMsNygtLisBCgoKDg0OGhAQGywkHyQsLCwsLCwsLCwsLCwsLCwsLCwsLCwsLCwsLCwsLCwsLCwsLCwsLCwsLCwsLCwsLCwsN//AABEIALsBDQMBIgACEQEDEQH/xAAcAAABBQEBAQAAAAAAAAAAAAADAgQFBgcBAAj/xAA9EAABAgQEBAMHAwMDAwUAAAABAhEAAyExBBJBUQUiYXEGgZETMkKhscHwB9HhI1LxFDNyFWKiQ1OCktL/xAAXAQEBAQEAAAAAAAAAAAAAAAABAAID/8QAIREBAQACAwEBAAMBAQAAAAAAAAECERIhMUFRIjJhcQP/2gAMAwEAAhEDEQA/ANbSsKUwt1+0LOFGatmsYHhsMB/3V+Kp9e8EnIzMQeYUf6RO+xl8oeF+1b1gElRchx1ECxWMTLGaYoJGZnNramw7mBnX6LOQ9n6ekR3HMcmVKfmzXDfUwyxvjXBS0nNiUO//AKbrPllftFL8Q+OcJOUGlz1gF3ASkG26n021ikMsSPB+ELxkwzJhOVyw22iZxvhfDqSlK0u2wvfbaK3hv1OkIQEIwswAV95IP3h/hv1RwpPPJnI0dgoNr7pf5RcTziE4r+nSwypZADOQr7AesVLF8DnyQFKlrS5YKI22jceEeIsLiXEqcgqoySWWP/ioA6bGCzpAzBkGY+psP8/YxbsXWTBJcyal2WU8rVcOkVCR2NolUcQxik0UpSScxTmSQ5BBcfC+3neNMx/hmRNVmVK5jc3A6AdKQyxX6eYZSeUqSbOLv0i5LhGQkmUrMUlK0qCgG5aF/SgpHJ2OClZgSFlyp0pCUly2RrUbavrF7xf6dLUSETCQ9M2ooaDz+UVviHgjEyyWSFCrkQ7jPCotGMKmYlYYJCCklQSmrjQKpYbmJLHeGJ8iWJqkgCqSCAWrlDjUkc1KWaI+RwHFBQyylg3FN/v0i54XwtjZssidOISquUF7D69orpTH9D8NcPwCgkTJpY5nllRYqPuFQNDkDt1UTDDxZgsCrP7E5JiWCUuyWCQGGhtfUkxYsB+nEtJBmKUU0zVAL/Yd94eHwThiolKFKFQHLDop9bQStcYx/DqIoA5d2yvWFypE4KC0hYIPKoOCDuDpGnT/AAQoOuUsI0bL630DxDcYwOPkyykIQpBqJga1Q7KoL/OHcZ4qQnEkZkqY5yHUUuoMTVJuLl99YcKASZSpkpSEKGl1ZSM6hmJAUdrVsxjq+FTUqAmIyuHegSwcuVe7obmrQc8bmBCEpmKWGqlaElAsQGU7sQ+YtXTeY0PK4sky0S0JZQcEEf7ozDICxosJdz33eJrhvHEypaJEpImqWyUzBQglipOWiiM6lZVEVFN4jMH4hRh5akyEPMUxM5QBJIUoh0mjMpqViKl4rOVBSStS2BL6ksS1lFrbUvaLTSR4i5UFFaTNA50hwUsWq9CGr2rYxHf6slISScqS4AtmFMx6sWe7MIcYWTOl1TmTmAzNcjYvpQU6DpHvZEICQlIIVmBKeY0D1FxR2hFlpxw1Uxaw6kqzggGaygQg58oKrEHqL9Ym8Jwoy0yZglicZodCUcwUqqmSkDPyBgouwpcxX5c5AIzoUQEpSnmfKoM5aji5yW5oXg56kBJRNWJqV5paUu1QdACApRYNSj7wWCdND4N4gkyhJlqGaYVlEyYBysCAVgkA1KhmpcK6GLhhcSiZnSguUcqmeimCmI3yqHq2kYzieITUpmCbLlKmzVJUSUtNQ3wMzhKgkOkNQ6ZoWrjK5BnIkLmJCilSlBSSrMMqlkrlkp95wMtwWO0Gm5nW3SZQJYpqL/51IiPxHEUJWkpy5CSCp6BT5ACfh5hlfdhrGSY3xNPnpUpc+YkByAA6ahIIBBo4KzzULM/MYb4zGgTCsLmKKxl5x/UZTghYssqFaO4axi4nnWr4vxFhZaiFzUDKkqAFyGcFIA5n6bdC3JfivBJJGYkUIPs1kH/6pJBp8TPQ1eMwmTMPKypTMM7lCl5UlKUlK8xAo4zBkk1ylR6ET+BxnDlFQGFVNDBXLKcoJDFKgSGPK7gkEEWaLRtrWBPABhtMnpHnXvu/lAp0xShRNNT8m3/zBpUkJYM4AHmN6xHwzxvE0S0qUssAkkk6JAcnycdyQBGJ+JuPzcZMzLJCAf6ct6JH/wCtz9mi1fqb4rTMbCyFAoT/ALihYnRIOoFydwNooMmWVKASHJt+WG8bxjGVIVoDTpqIQ3Udom8NwsS0iZObLdluE00YHMt9ABXs5HJWMKwUyJBUE1qwTUluQWcggAqLw7Z0icPh1LcgUTc6DuY5hnMwBAMw05Q9QKkMKtFm4lhyUoXjJxWgMEolJCZY8wAGHQPesKONYISmQEySkkAJZRze65Z7AHsoHWDd+RqYz7UGvATEgKUAlVCzstLqpdm33ArFk8PeP8Thy04GeggAFR50h9D8XY9KxEzDJUeZC1pAAVNWagk1A3pQCI+auQlVTlL1CcxAD2t+9joYxjnb1lG88JO5W+8E4xJxKAuTMzC5FQUkiygajW+1IdHDMCAW+Lz1vHz5wjis3DrEzDqWg/8AHlINWU9FUH3Eav4c/UHDzilM0GUsg3DpIYE8wqKtQ/OLLFnelimrWmmUAOxVZg333gapDjNY7PqfwQ8Xi5axmStKhYMQQ/l3tFZ4/wCLsNhiy1mYoHmTKKSpLWcFQA23jP1uXrYfiXiU2RJM2QnOpOlGHVrlujxXEfqYwmgyVJOUezSW95ubM9gTYtaLHwzi2GxSkolTCmawV7KcgoUQQCGBosEMaE0hrxDwrJnFzIDhySnVVzRwS/XpGvPRe/C+HeKsLMUEmaRllma6k5cwDlaTusZSSNXpaJH/AK/hlS5c6WsETWCQ4BCqnKQTyGhTVqkRlfiTw0MPMCELUpQClLT8QDZkskCoLgUepDtUwhPhLEtSWEhQAUZlFJBAU9HYVy0ex8jUY5Xemh4zxvIQuXLZwpJNlJKRUhioMouGIoXIZ4o/EfFi5wyYlQCFqzOU5sssoLBJRzu9CHoC1axXuI8Nmy3CiDlZKeapFAGF26Q/4P4WxM9YySykNcp3ue5tDqL+VRX+rmEKIACVFKXFKIsAAwItUpLkbvBOGcEnT3EtBLVOgjUfD/6dypYSuec6wp2ajWA9YukrASwklACX1YVL0szvtFyMxn1lvBP07JYzyzGoFXTp86GJBX6foCSUkhZDgKsGbb8pGghAQwKyaEM5rqXD7VhSRy2Z9B9+9BGdumozFfhLEAj2cwq5XcgsKWtDWbwnFIBUUBSQat5CkauqTVwS9gNHt5i3eGMyTXKobUZhpfq/yi5aUkZFipZbmkFPUdv5eGqsKE3C0KuKV6Nt3jbBhUqKcwSWtSw3tXv2hI4bJBJKQ51Idh9nPpDyFxYrIxMyWaEg1B0NbhxUPE1g/ExSAk4eXQ0GQZX3ysxLEisaKOESMxeWCw1szddeveDy+Fyg4yBwNUh27ev5WHkuKgYrxIhYSP8ASAgKzsRQrs50VYAaAACghsvxAtK1zPYMuYCFrY5yFX5rilKdNhGliQjKCmWDWlsxcPXo8RmP4EZx5jkQ+jeZNbNFyh4qJL8QKoJeHlgBWbKhACSoCjgCrUUAbFIOkDxGPxTAgLlJcsEDI9rtfSsaNwbgsqU7IBy/FRzQm/a5FLw/Xgkls6RQNYq66UF4drikFr03oDr+xiofqd4gMiSiTLoqeCCoEuJYZ22Knbs/SLNiFEUZxu+tbbdT1iK8SeH5eNSlK1EFJZKmqHp6Npu0G9CzbHZGCzhxegSNFGjAMXJ6DXvD/BS0ZUpIJC5hT7yRUMaiqks+rWpWLNj/AAjKkpdc4q5gWysxF2IU4owYW+lWnY3It5YS4JL5QXJ1IU4cWB+8dZY56sNpmF5SoJMwFZSCV2190VZvidrQ4wsqYnMlkJSHD58qHLVzKqo6PVqtDROJWkKAUoZgymLONi14bv8Ahi5SeDRyUSULDr9qxDBL5LuQcwBUOwiw4jiqlBeZCP61UusFUtLssh2DkBIcgBIAYUirycQpBdFCb0H3EcGLUFFZZSiXLi+1tNYZlFqrPxL2+ZEo5FqYlBQAolKhQOimhLs4rEbicsqUAEl9Q3ukGqTQMQWDnoYZ4Hja5SxMAaYkulY0PQWbRtoJP4wqYuZOKiJqhVRV7zuk0AZ2IDMzdoznhjm1h/6ZYhTuILKiQk0BcFLl1OA17A0ru2kIk4SevmZmINRzUB/ts2XUvY7mJE8UlZAFI/qJUDmlvkUlq5kqYpLbOPWI+fip5lhksjpVQFjQ0ALjQmgrHOWzq9RqyXueujGKlKLLPMxLHUG7MxLAA+ULl4v28tQm5M6QSFEAEhwGzC75t9DaGeEwa1KzFywepctck3bUtetoCg55uuR6sbjuRSgo4jWpe2d5To64dOSoJUB7NcslSVodyoAqTmJNkt8OneNn4T43wM1QyzghYpkmcm1lHlV67xhkzE5VqShwlWYGxUEuSBoFEAJL0JIFrR1DSpgK62Kk6EEggJUHZ0kF7hyLiK4yjk2/xHxvDIBVlQZihlBABJFCKitwNbgRW8PKxeOLqKpcsdSHSLdP5eM3x2LWuaZnMMyvezE+b/FTVg+weJ5fjDFypctpxUWzOrKrVQFPLWr9GjPG/DMo07AeEsPKqzrFSpQDedxfvE5IQkB0ZWuQKH80jLvDvjueoPOly1oSHKmKSA4DlnBIdIYDV4mOH/qbhSrLMlzUMfeSAoEvR6gjeg+8Zsre5ra/h+anrp6aPCEKcMSQX217W8+sR2E8RYecAET0l7FSsiiL2UQdWtEoieAWemlyWYOA3lGYApuVgonK5oX8qfvCJcvKFCl3Z3Z6gq19IUqa5ygGtXbcsK6OX/LeWXdxlcbaitfJ4o26iaKJdxoR1p2aohSSCElJGW5OnmTf8MN1yM1wx+EDTX82hljuLYaUUyps6UkuxlEjMHZqAvUtcPDO2eokkzn90ghixejG1W84SZZJOYljTa/8wXCTAtyhQZ25SDY26WZjbWBYhswCSU12pp51+0R3s3KQ5DHU5ncUA10oLbxycCFAgCxOarBIGug894NisYiWCpakpANyaGKV4s43MM1EmXMUlITnmKS7KGgBTXenTWKTdNuonuIcel4eYlM0krWWCEJzKJJag7hrxLpmiZ7ri7kvtZmroaxlnD8eibijiZywEZgEBfvUZmANX3Gt2eJfGeLps9pWBkqDuMygM4HRIoncKJNtI1obaDhpaQBqRo1jby/aAoOQkZ2/D+/WK94b8P4iWfa4ifOVMPwhfKzMQQ7E10FHi0BCU+9Qnt9dYDAfZByqripFauQ4c0IpaB4vGCUlSqM225O1Kd4JMm0owTtcFj+zRUPF2LXlISDl1pR301/yIUrviXjWdSgkMSXV1Nqtq1NYrCjDgy1KNBDvD8CmzCOU9/pG/HO9ogh7Rz2Z2i8YHwCspBWoAnQbRYMN4OlIUlg73L+rDQ2/BBaZiygYRf8AafSPJwKyWCCfKN0kcNQlJSmWAAA5I+bnVvpC0YaXkbKAQGCmAqHs9HvGeZ4xhczhM4B/ZqbtDWdg1pPMgjuI3xMgLSHT2YtWmm9/4hauHo1QklyEuKjXX9oudXCMGkYrkEkoQklf+4XBAIZi1wP3pC0EslMqYFFRPIkkBKnYe9Qu7v0i7+JPDMlM0TlBWRJ/qpSGcbpYxRMZPQpJCwygBkUmwCUtlI6mpVu9NI3vcZ1xp1/1GbMQEBCFEvlL1DgiliwY0tAcLJyzjLRVRSUlKwPeNFAEluoVQs1o7PlzLEECWGKa5pb126v5wBagplAjPmsUkFm1U5oTVmNbRjjx/q3y5f27NZ+HMqapK0lweYPdveqxvv1eAqZUyoYOSRcs9nYZj1aJNYRlRNKZimooH3WBBYKFRapp2htgcMqZMoQKipsHLuSLAdYZn12zlh30XxWavlw5SnMgqQQhuZSlOcxFFl2A0DCG2GRmJzWF9wHqW+I9HGmlQnFqzLmFTqUVGoNySXPV4KOSWapzFt86W5nToHNN+msbjn9K/wBd7POhB5S6ahJLZnG+U0HunesdwuHIHtFAlBNaFnoWJs+UuwL1ENMJKKlpTuQ9Nzr6w+4vOyqVJlrKpaVqymwPwlWUFgVACuwaAzzZrjJ5WsqJoSSw9afmmkTWF4qrDSkmQshSnKk1Cb8tHZTitogVJZSRsATtZy/a3rDviHKRKKSkpHNQhRD5nLlgWLUADBPWKyXpS2drnwX9RsQgAzwlcsNVIyzPX3TQ2Ii/+GvFOGxjiWpSVh+RYAPk3KbvTzjCcNIzhRJCUAE61ZqC9T161g0nGqCckt3FXF6AOxuAACejPGbJ8a3+t745xAyZE2YlyUoUUhwzhLpCibij9njDMSZqir2igtiAZpOYJdRqFA1BY3BoKNSJWR4sxEzCzZE7+oMrBZLEMaZizKHWh6mIFUtFSFqUw/8Ab5T7rAnNy3UHbQb0ZNdM3s/4ZxabIWZso+yJTlTkSSmYoFILhSmJZySxqWYPF64T+o6DkGKRzM5mSgQAqoYpLvRi4JvYNGeypi/9xIYJUSgJJaWskK5QSTZPm13EEwyilS5iFc6QFoWVMQp+ZgUnOouRozE1isU38aD4p8Ry5oAkf1w1w5AdglKkq953Ja7gRRMXisxI9oCCtTOFBLVyqFKANlAL3sIBhZL5XMzKl1zcqQ6A4AUklQzUa7Md4d8MwE4lKwhSwlJyagGuUGoyhy5D6vrFuTw91ZvC/hZU9IXPKsgHK7Zi5JZN2D71rRhF8kcERJA9mQA4JKbnSp6O7u8U4eK8bLSlsIgBgVllVs4TWgZr5qxduA8WTi5OdKFSyLp1Sql6B33b0jF26S6SGFZuZTmp3rfrtHpmR3UCX6fjQZCAzJIdtvmevSEKVlAzE12D/T7wgzloKUVUSAG0DVpr2hpjcCkklbElVC1jf67tDqWrMHIsSO96tHcTJC6lyKFnIrSny84mtmGF4LJS5KNvWug77w7Rh0khkMH+ENZ2NbV7waQeUkNXQW8/wXhE1JqcxSxSLXbZyd/zSRQ91ty/a9Q/7Qp1JJJUCDUUI03BY1f1gSkkDdt6eXSn1ZoUCGs7MLMzuDTrBYRpmKdkhqVYVp9tPnAJKMxVmcC7Pehfvv5wgbJVmUSxo/SxsBW8KExQSQoC1TetM3bWBCyJofLlOzXZqV+3cQ6nO5JsQKfn5SGqEJWv3dK1Z/K53/GhliuKIM0ygpRUAFMLCt3Fri73g0z9Rfi1AVLmJHKQL6AgOQTYXvGOYudLXmOQpVX3CMhokJoQ4+IkvVxaND/UPi6pctEhJAXMGZRJ+AW6JKm+RGsZwucouSQp08ziqeYm5HKXry3Cm1MbxgzvxL4bw1OnIM2XNSuuUso1ajuQHHfYwxxmGnyqTJZDcxUKEvYk27UEXzwIvLhiRLYKWSAS9Ngfv5xZFYLNUtUDTXYeuvpSLkpixc4v+mJYUW1D0r0Nj1eCJJStJQtSAoMoimlRShBjVJ/hiRMTzyE5jsQDeoBo5Fa2iv47wCM39JRQQHDnMHf5WgmmrKomMkCWsMrMDrr9I7xKYFKBSlSUBveY2u5AH40S/GvD+KQXmSicoqpPr0I3iJx04qCHNqMBa/nDjfGMtdnPCcG8ubMNQlOiwC5LJLGqgDp0iPlB8yyfd0LuaigoWOrnQHpD+RIQJKityctO96v9oYIqlKAkVVdq1YX10p+8MttqympBsLhyxmkAgEEgm4eg0OlxAAjOf+Rr0H40Psc6UoliYSg8xSDqHDl9W+sL4LMyla0qKSBQZcxbrQjWLl1s8JymIXEsoSiWi4HMQ9SS9dmtSG81BQEgGqrj8vT6wlJzEKJqTWhoN3s3nDqaFzpjBaVqBCUAUzMNHYNS5Ii7nQtl3XFoEqWQrMJimo1Gu972ahDEm7R7h05QWkS7rGRQLEHNRuYMNK6bwjErXN52UoISnMWtYVqaOWFocSMSiVLdLKmLBCgpHuijEHe7EWbrF3r/AFnrf+Q44WuQiaoTFKUkNlFEgliOZTnLlJB1BY2jTk+HZM9IXMlJqkGhqeU2NHDVeMiwmDWvZKTXMqiadYsPCPFM3DKQjDJzpSKoU5zanK1U+WxJfSvfRl1N1o+C8IYVBCvZgu5dVTTZyW/OkS8qXLRLypS6QCKCp08q6/xEZ4e8TSMWklJKZiQ5Tqmumihq40vEzMcFJq+oSBT6/XSMeetylokEk5m5QGG46+g0jsrDICnASCoEFQe2jjSn36wMKy1Y5TRi7vYV3gqlGjsX1b8qzwouVKIdnD6tQfh0/CyxcxixKwR/Yw/Bt94cCdVmJYUro7Pf+YTMBYF3vUAn9wILsw3SoEFg9vKvS0FlKUBVYJq/z3FNoacpokFT7XI3vSrweVLcUdg5FaEV+28aJGISyGcpLg0AOuu9jBsqgxJZNt3JF9xY0G8DmJWCzgZVDSyToSdYcmY7hQy2boWL+un2gRCVEB8rVev5T+YEZ1FAO5Gmn8m/lB1qGUuLX6GlmFniMM52GYmterkN6v8AIxRHQzVdTX+7l3te+sHE/KXVQMOwFRpYWDwnK4agYGjXr+esDSpSCAzu4LW7MfPzr2qlf47xJcsGbhpiDldWU/EEpVmqLsKuP7fOKdxfxOqepKgEoXmCUrzAKahGc2CQ4oaAl7pMW7jPh1M8hXspSTY+87PUcpArWtqxSpvhlZWJCJq5hYqJCD7NKqJ5q0cBqPYCGSMXfxAcSxK5q1KmElR0X7w2DtUNpSz93nB/DszEKdKSlN63vZO/nGicD8FypQQqcBMWKOoMPQXAe6nJpVhFikoQhLM2U1r9dt4rl+KY/qD4ZwYIR7NLgB9jcAetAYlZOCozMDmd7F61YtvvEhhkJqWYFjVma8dnKDM4ytanTLpb94xXQD2ISRqXcE1FQyQDqwHyjypHul276OdX/PrBkmhsxGgq/wCC/wAhHULJTQDrYvvXTaDS2az5AAdSSq5GUjqbfwYr2K8PycR76El3VmNDuWI0t84tMtQCS4NBqa0pTQHU+cNl6kkqNMtTTR+nfrF4P+s7n+A3BTKmqG6TUVOmvlELM8HYiXMDBBOj0qNxpGvIk0YggVPfvdx/EInYMLUQ1G+trnprSzQy1WTbHZ3hfEkkqlh6/ENDVh3PTWGq/a4ZJlLS2a7EOz1sC1rxto4cKlTG479T5gDyjIvG+KX/AKudlJlprLcE8+VIzJ/8iGsyq3jWN30xlrHuIJagOeWSJajlKDM5iAyiFBLEpsMzB2O1Ez5eVS0rl5FZqJLgS6uQUkEkNSpfvCpQQC2YqllQzHIkLyj+0qfK7qp0D6MbMFJyFWY5swZAKlKNKzKKIbSo6R0cypfC1qKUBK88w8iWyhSGooEqYV0PrHkSw6RlCWICk5veL3L2FNIm+FcIXOPMn2ac1SSSpjQJAJoH1vF2w3h6UlICEAg3ejFjWu1/TpGblpuYbZzi1rxBZKcqEML2Fq7tDFSGVkRU0BNC6n+EgUHzi/8AFvB3IsyCQTcEuDf9rC3lFVwPDzJmEzU5SgOkHXtGZlqG4cspsTCoTgyJiuab8ATQoI1L6do0Twb40Ti/6U1kTg5DH3xclL0BFSU9HGoGSqK580l3Uo3Jt3J+8ERixLy+y94VKzdwXGX+1rdY1Mf1m5fnUfQEtbiihloNr+Tj/EImAVUosGDM52auv8RU/CHiEYqSxYTUMJjCpGih3d++bpFsWlDM9NhZjpa53/aCxuX6SgsaqABbprof5ha1DYnq7QBZTqnVkpaj9Hf/AB5R0KGisoFKPcXtFGjcyk0CQ1cybb6P1q0OJi7DQG1SqrF71/No5m959a21t5al6QIkjM5JcsTuGrl9Ce7RI6UTRrNY9tQ3WEIJsA5qAX8u1/8AMBmzWUWqwJ6tQ7s530846tRuQCnQhiGDP56b0MCdmLowLE3STRh12vUnU7CI+egFRSxJYaUAtQ166VrD3ESxVSSCwe3R7+X5aGi5pBIZ9KXo2ppr1iIuGUcpZJpR7WGm3aHJxAYkli5AALqvsHpEaUqrmooh2UXD3snYuX3eHTXyu4dgBZtC9dBAh9zUJdzTRm6sKB26wjlScuWhNCwA+KlBTv1vHJtEqPvMOV/kDdg5HpHJyHSAXuNeaqrittPM9ItrQoNAkkhzzdg1/WkGMoEEpfvUny2vaBKWw+RYVe/UOTRy149KmUAD0Fem/wBvnAnlzUg5d6Av50ArTeEKVcedhY+ofv8AOFBTJcB1e9XUmjdTo/1gctYUqoYEChdqtUHR7eUSLAIOUklwSHFW+QN3/eHCElIU7sbZiH0uXq3TpAfauCMhS1N6UYgagabQsTWS5cNTvrQXrsa1iFLVy8qBfcsfXStjAlJSHILNXfXrb+ISiab2ApXTXftf7RxSgOUpcO2a5rV3JubCJeEJmoYcvMQ6Xe16DTz2gq5JBzOfde1tdb7t9YaZWzEEiup1YpFNKA+phWF4zKWrJ7ZBWHLD3rl/RjEicVMCKkqFvdNAC75h9dqxhuNxSFrXMIf2i1HKXcO5Cs+xKiWH9oejRtPGjyzMqiORV9y7ENq9HI0jEkqXekz/AGwfiexQivMGy5SBs0bwjnnTzgSRNnIl5QnMyFMSMwYCrndObuTo0adw3hcpAAShNg7O+gqAdft0ig+EZebEoStKUZM5bKE6qJBJuyuUOaANGsSZaQo1U1A4uXcM9xpo8GVawnRumSEuQOWtSbDR7OBaHEhPM9xqDYi1BsaivWPTCj2gQHch3HSge9iRfU9IHiKzKKCVUunyYMG1em0Z02dYjIFpIbNQVA07/noIjOL8CROQQ+Zgq/pRtt+oeHS1Vapq6lNTXQb189IVnDggpJaj2YGwO1vWNM6ZNxfhZwwIPxtlI22PXWAcL4UFpMyYoJlp3ue0abxvhSZyFBQoE5jXWvpV+tDGZ8dQtEz2J+CjB2J3A+UPd6jNkndSfDfEcvDzE+yl8iS2YkuUm5IF2v1aNLk4lRZjcAgpYgg2bQnvaMWOHSj31V2Sx9S9I0nwRxHPISkGks5X1vQqFQWSW0FYuMhmdvq5FbC4cuHBL+TEsG1G0MArMSQpgWsk7ChrfXzjuGnKU4pf3stDtsXpaAz8IpZ5Feza4SgMdr/lYrWpDlS3DKFiKd2baz3heTNdvTSx/P3hIVQqLOSx1JBt0t+GBBBuL9zp5NRgPWFDJVlDAuEmyjV22qDeFT1UBKho5a1rEUFrD5x6UQohJboHDkUrt5fvHjLyC5qG+fQb/aM1EpWuvK7kkEmvU0+UCXh00zBiWHM1OldD/mH0yVldWW489qv2jqjmYKIYBy9n+4r8haDZ0jEkA1Umgo/u2IDbOCLXrCitVBmASAwYmulH6mlywh1PKVUNR62Gj+dR3hupTMpmZ2ygVfbzpTpFURhFuykpGZ6c2vW2ZnYlt4PmIUA2Us5YCpoVO51La1huiQwBQGr5uebXS2lGhWKxqEIHtFhAIIc0BD0qpqdX9YkcILFTlknQCgDfxX6wkzDUj4QyqdwGa4evmYhp/ifCgFP+oQRplU9zqRbpDrhfFMKuWRLnIzJFkroK7G0NlW4lVqW4VZno1LBz20rA5zVZwMxfuzEij6P3j0kqNlBrlxROzV21tHkTQpKSogVCQXASd2ehq46mnYqLKKEE0o6mNjcMTQaV3jq5hcOW5mAdn0oS3fW8ARJJD+6W1cPqHH5rC5kkKAJAOxNgdfP83iROIloS6VFZLlVHLk7/AFhnxGfMkySpMrOR7qXZWYn4i/LR3fQGHcyZlS5VQEhTB2ZJdtPKKFxLE8QnqAQlUmWfdYgKZyCZijuDUWDDZ4ozXsR4jx6TmUhCQA2UpLd3Bb1u+kRHG/EvtUgLw0sLUknMSCctMhSoVvmvSjbxyfwCeQozFqKTfPNLJb4lPSgJvuYh52EClmVKS5DMoMyt2Z6dXNi7ablYuwsTiVLWkHNmRLCAC5USxYBq1zU6QzQhLsrMlgp6O6g7BqZRYF3ZiekW/A+CnyqmLJDOAmhvu9CLsY7guAJl44Ssi1BKcwUbOApwaEFzUf8AE94twcalvBnCVSUGYsvTkJdgnsQ4Bu3WzmLnLSxLhK0uDT1sTA8O5cK0q+mtW9H84XhpwKUl2Fy5BUHbYtVnYxi9128g9HyIJG4Iu5rXoxcu9YVLlqCk8tAzvbQX6H/MdmICTm0DkEWHn5/SEnFgEixJN6P3JtX1iBEyaUVLKURXYB+Yfj0MICioFWVkAk1OrByK2BN+usEknMTWjkdi4bz/ADrHp8opzGlBWtCdi+33iRvPXUhiSoiqurWOtIo3jvB5T7ZIL+6STbSlasdesXqZKdLuzVa9KVazsAH0aK/4jlpXJmE/CC7tUgUrttGpexfGc4Xhc2YHSmh1P48WzwPJmSlrSpg7EWZ6ir6W+UVGfjlquogMwAoAIsPgeapUxQJcBNH06h+0P8vrGNw+Ro7kaVDKLqYhgxNq/aComsHIIJ/tOmjklydfOG2HoAASW+41rvp6RJSioipHp+8F6dYayZRQSHJcs31bfeDFLhDMCS4v+UhMyakbOB52Y93BhuJyCkFlGlinm1PlTU2iRwEDlAq1+a/rs3zg8tfMpLmrP0o7XvEelScoanMH3F306310eHAnlnDMKNvpfya0QPKkMWLna1z+fxAFznq4BFDV9wemnlWI7GYqZlUUBOfYkgfjPEVN4VNnUmTCdwjkQ1AP+5VNYNJJ4rjEmUD7WcgPobsdhUn0iJm+K0rDYeVMUQDzqQyTdgDprX0hyjw8gKKsgKrZlVsAzk9vlD04HYOSWKU0buTR2BgpnapYiZj5w55okpuAh30+K4td+sKwfhwVRNXMUFkEhRuWv19YsaAc7LcUDP8ALfcdGEFnkJUL5ns1+vUfJn8ne1JpWj4bwzkBHKxGYk39W6+kER4ZlhKsmdIWLA3Afeh2iaCB7xS9yAH1cdtPnDlDsxFhsTRiXA0Ip84rVpR0eFsTKBVInKTUjLmI9WpC8V4mxkggTJQVLYM99PiTTTaLRJlKyuKqdmFCnv8A3aneoeDT8GgllOXcHXaxsxrSlouxx6A4L4lRPlpmFKk6EKsWzHlIvf7NEw5cA5Wd0ubmvrp6CKBx/gAKSmUSkAvlflfWlw+mnWI/hHGcThZmSaXQkGi3Nv7Dfyg0bdajSEqcGvRwKMxIbsCb77w24zxNGGQVKVyuEgHeooBzbmgsI5wHxBLxKSULS6bpLhQq5oBana1YacX4OnEKQZhKkpBD6Zla9LX7w67Z98UibisVjlZWZBd0Vy6M6rkv2tFt4HwSXJCUpbN8S1AFhQsK+64eJHC4NMvKlKUgEsCAQwvbeuo3hymUCCHdiz5S5arNepr5d4tmY6eQsIBKuY3zBsrsAPNg1P3ivcUlq/1sqYnMQAUkWADKKehpav1iyCXYKdST7pOlRQ/P9oFIVzMUkV6F2oHI0P30ghsPJa3fM4Bp1FmI7D94XLSaHLcC/Zg9t7dTHQC5ehoM27BvSn5WBrXnGQFVvKm21KOWi0TtAYAKLk3ILM/2+8N1S3JGbMTVgB2frqIHhlioN3ap2pUu8e9qArVzQE+TdrH5RQUVCqUSXd7Oav0t847IxhCX1Cu48v426wD4WzaEFjtsLtUQ2XNUWdTAFgztRwHHvChs3aHeho+csLV5imh1Z7vraK/4pxaRIWSfhIcanz9YkBMq6i5ZnS/X1FbRWPGOPSQJczlzc1BzZdH2c/SGC+KR7YCyUjuH9YtfgUDMsgM9G0sX06+rRX8ThZZS8pRLXBi5eEsGZcoPyl3JIo+j0qId7jGONl7WaXM0oQbvtrcV3cfeHcrKHzKFWLkA6d4bYYAkKULWoNQW3FnMHQk1YA7utq9BlN/KLx1eQihaxFFPXTb69ITnAqO1Pzo340c9o4DMQa8v12I06VgZZ2BvVgGNnL6+j6RaRWj1BNGpqL7bx2WpPKzhqnWp76W+cCalWfWpDBumsIlzfO2UAnuxfrXzgAq5pJPNQWGh0qXtSkclTjRz1Y63t8x9y8LUkECgzFqWq/8An1ELUoVYKCnNBoQw+4PnARsPMsQSfPuTR3FfrBwyUlrkedbO20NZRDmzCr1oA9PRtoNPUzABIbdtwdL6/OD1GE8guM3uqu1OvcBzTpHZwLJ1qK0Ztrdrw1xySp+YpseUVLaAgdPR4cS5qQ4oaW1dq3tpuS8RdKRm5lMwowuO2m/7QScHUCxFBUguxHXoDDZE5Iszl1Ct7Gj207M0dCnDmgoQxr1BJZx/MKHmsBQEirMdHr+fgZzMRnQmraVDHparbPttBsgUWBrs9Bq9mLOIUmRRqUZ3Idg711HpBUBLlUqoHdwwfUjev1iM4xwxMzlKc2YsC1e/112iUMuhCqXzOHq5s3T7dI5Lcq90jWrububRDpnkzw+uROSoTClANVp95Pfo+tesWrhHiuSqYJaphBcJBIZKqszksOxYUvEriZOZxQuNB3/Gii+JfDWUlcsZXDlHq5G3aH27ZvU6aJOWl+YlSat6NT8Gu0EJYuhmox7E0IoTc16RnfB/Fxw5TLmJVMQAxc8w7P8AQkRduH8Tlz0PLmCY1GNCKauCQXsCKxaMyl6O8Q58yNfXWzAfOCFYSyruKkJLvsdTYwhIcuQxDFT0qbedIKkkH3U0apudmL3Fu0DQSVpSEoSSeqiTXMCQS9L69fN0JiFAXBoCNT3+5gJl5eajjm73/u0p+NCEIT7wysaCjOB2e76/tFsOiWoqJAJJcONXGtXgAm/3ONaUpQUDfnSCJQc+ZnIYOp6gF6gCuhFPnBEpzJy5VUr92Pk3nF4iESSRUOVWrUEu5VsWa0dWhzQczgVHS/yIhxKljYO/VyWpa2tYi+NcalSiApSTMNgFVF77d+vSEbIx/EBKdcxScqbEXD1Ir7xJf8rGZ8YnLmzFTVMQo0YuANB5CkO/E2JmzJrzCG+EJsP53MNeFYBU0sKJ1O3bcxrHzccst26px4b4eqYt2OQX69PvF+wzAvlLDXTtof8AEN+HcOTLASke61dzud4kpRcaEC/RLm42O8TpjNQfPzZagHp9dbgQjEYtZZikUapyx1UoEuTUHQa7k9nj0qUA4segoez1ipGUkgEqADJ0sLg+T6dRDQJzOs0ILe6xJ/n9oeLIIY0BL9LUJb7QpDEEWsLX+fT6RIlEhk5iWHUitXH39BCptPdDVOYs9SDUd949lLFLhhXzZ6bisLQVHK96uNLfLQPeBbcSB8QSRbdjS41e79o4hDElRzMNSznVw3eBrml6itHa9KO+usJSqvvOQ7ns3q1okOVEX+I3FA5NGjkudXI71c3tVyPp5QCdMcAlVC1gaaANr+WvBCQnmZ3ALCr+ZsH/ACkZpBmVLvqbaM5er6H6wiQjKrMlTGvyYlxpUD1heKmp1LA3Y1psNiH9THJJIzBr1e3XR/nCizKB5Ta7H5awRaUhJpeoS5p+dPvCUo5nVV/3B+3ppDrICCSRt+961c/ggIQwwIzUelGql3FD117QFYsg1IBqdbXLD5DeHU1TBgNH3LO9x5wyTN1UoODZrV1pUs0UVBkJvlAfM5fWul932ppBLnlyg6A+lwdoViFkgMQLggb2HreEpVRqVY202fsA3lEBCWDB3BLil9Tu3rekRc9DM9bt20ofy0SpU6SNXoS27MwrtY7w0U5AIZ2uz+VLj+Igq3GfD6VlrKAu13bb0iG/1U3CSsiUZVhX+4K+hjQMXLSUlnc2KfMv3p3geIwKFJIUHO52ev53is2p14qHCfG0wUmpCgK5hQ9HAoa1o2m0WrBeK8NOCQJpSoUCVJKT31D3+UVnHeGkqzFLp7WN/n/MRuH4NNkrTMSxa3fpuP3jV1ZticpdNMVj5aKe0QSo2zaNq5pt1gS8dLQSSpAYMDmFHa7dvpGW4/AzlLK1INT0MDlYKblKRLVfaKTo3K76afM8QYYCs9OwSkvd9neI7i3iiXJATkUvMD0BGlbt5PFDRwicbS1RKTeEz52XMwyi5MVnYmVsp1jfGk6aClITKexT73mo/YCKzzKOpJvqYsuE8LMRnU97UET/AA/hMtDMkVOUbvrf1fpDtjjb3VdwXB1TAn2zhI9YsuGwYlpASCw7NZ9ut94fJCQnfUE30BDO3nBXILOTQ1NH0D06isDrIHiJRIDGurnq7N+XELkpcJOwYnzvuzDzhvLzG6ct6Ps7PtvD2VQZlgMA21aCrPv8oYRyWqfd6O79dAzwnEEJYmoNL1oA7htX+u0eTNLEEBn0NzUno9PlHVYnKSwIepr3iROIVY0cEVBt0YfRtY6qWVMaAWZrVcN8vWOTrnoojyyk/UCEYujFy7b7kPCBgkJBKjT/ADfp/EKmLoTe12+2jadoShIID1t9VCEISCXPWCmCJAI0oW6aVO2nrA+ZJPU2B11bTc+cOSkEVAsPqr9obgMKf2g+ZFf8QaTkwpIUm7EVoPLpcxyYQwCSAw170FBe/WCYaqVk9D59rQGWmgOub6ZW+pgQYpd3zXURvfaCSAahADWL7UNwDCJa6TP+Q06g+VY5g1EEl739DCtnyUB6lgCdNrV0pBs5cpBFWIcVbo5r1/mFzZYKQ9XTX0+UICv6ik6BIbpa0ZlIc+WTlazNXYVoPlAMyWYkMPyx10/zHmcgm9Q+sdCBXVjr1JeEm82YxYVSdk00Z+npAVjNZgm16Wq7trrV2MLCi56MfNyY6pAy2+F/Oh+piFIE0sQasXNzrd96dYSkmpUK7NUsHo1rH1MOEyw4Hf8APkIAs5mJq6g7+sTJMrO7oXlTo2/WH8rC5klwNuvXv37QwlH+pk+FxTyP7CJJ2CSNUAnvEYh8WgEm7voadaEXtW0ew+HD1ck1rp1c7Q4mqeYAdUAnu6he9gIRMSyUtR0gmurH9hEqFPw4D6WrfoO/ftAxJDOdCKjYUYMKP5iPGzdz/wCQhMy6ewPnlf7CGIVLBgCK2Yndux1rHjLSWrbrc/jd3juJ5UkihCnHesNSXUX0t6wI6lEMwJ7M5fWphckk1IF3J61ZvT5waUkP5P5sSYCVe6dSQPJ2hnjNGlhLPUkh6966+hguV0kA0rp+fjRwIGRRaodj6QMTlG5fkEKCkhRXXQ+6bNuYcqlnmBt99WGvfrCsHLGVajVTip8oWsXOtPoIqSELAoRYeXcBtXhuVEmhJ9Pv+UgoUTnrr9oby1OK6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4" name="AutoShape 4" descr="data:image/jpeg;base64,/9j/4AAQSkZJRgABAQAAAQABAAD/2wCEAAkGBxQTEhUUExMWFhUXGR8ZGBgYGCAgGxwbIB0bHhsgGx8cHiggGh8lIBwbITEiJSorLy4uHB8zODMsNygtLisBCgoKDg0OGhAQGywkHyQsLCwsLCwsLCwsLCwsLCwsLCwsLCwsLCwsLCwsLCwsLCwsLCwsLCwsLCwsLCwsLCwsN//AABEIALsBDQMBIgACEQEDEQH/xAAcAAABBQEBAQAAAAAAAAAAAAADAgQFBgcBAAj/xAA9EAABAgQEBAMHAwMDAwUAAAABAhEAAyExBBJBUQUiYXEGgZETMkKhscHwB9HhI1LxFDNyFWKiQ1OCktL/xAAXAQEBAQEAAAAAAAAAAAAAAAABAAID/8QAIREBAQACAwEBAAMBAQAAAAAAAAECERIhMUFRIjJhcQP/2gAMAwEAAhEDEQA/ANbSsKUwt1+0LOFGatmsYHhsMB/3V+Kp9e8EnIzMQeYUf6RO+xl8oeF+1b1gElRchx1ECxWMTLGaYoJGZnNramw7mBnX6LOQ9n6ekR3HMcmVKfmzXDfUwyxvjXBS0nNiUO//AKbrPllftFL8Q+OcJOUGlz1gF3ASkG26n021ikMsSPB+ELxkwzJhOVyw22iZxvhfDqSlK0u2wvfbaK3hv1OkIQEIwswAV95IP3h/hv1RwpPPJnI0dgoNr7pf5RcTziE4r+nSwypZADOQr7AesVLF8DnyQFKlrS5YKI22jceEeIsLiXEqcgqoySWWP/ioA6bGCzpAzBkGY+psP8/YxbsXWTBJcyal2WU8rVcOkVCR2NolUcQxik0UpSScxTmSQ5BBcfC+3neNMx/hmRNVmVK5jc3A6AdKQyxX6eYZSeUqSbOLv0i5LhGQkmUrMUlK0qCgG5aF/SgpHJ2OClZgSFlyp0pCUly2RrUbavrF7xf6dLUSETCQ9M2ooaDz+UVviHgjEyyWSFCrkQ7jPCotGMKmYlYYJCCklQSmrjQKpYbmJLHeGJ8iWJqkgCqSCAWrlDjUkc1KWaI+RwHFBQyylg3FN/v0i54XwtjZssidOISquUF7D69orpTH9D8NcPwCgkTJpY5nllRYqPuFQNDkDt1UTDDxZgsCrP7E5JiWCUuyWCQGGhtfUkxYsB+nEtJBmKUU0zVAL/Yd94eHwThiolKFKFQHLDop9bQStcYx/DqIoA5d2yvWFypE4KC0hYIPKoOCDuDpGnT/AAQoOuUsI0bL630DxDcYwOPkyykIQpBqJga1Q7KoL/OHcZ4qQnEkZkqY5yHUUuoMTVJuLl99YcKASZSpkpSEKGl1ZSM6hmJAUdrVsxjq+FTUqAmIyuHegSwcuVe7obmrQc8bmBCEpmKWGqlaElAsQGU7sQ+YtXTeY0PK4sky0S0JZQcEEf7ozDICxosJdz33eJrhvHEypaJEpImqWyUzBQglipOWiiM6lZVEVFN4jMH4hRh5akyEPMUxM5QBJIUoh0mjMpqViKl4rOVBSStS2BL6ksS1lFrbUvaLTSR4i5UFFaTNA50hwUsWq9CGr2rYxHf6slISScqS4AtmFMx6sWe7MIcYWTOl1TmTmAzNcjYvpQU6DpHvZEICQlIIVmBKeY0D1FxR2hFlpxw1Uxaw6kqzggGaygQg58oKrEHqL9Ym8Jwoy0yZglicZodCUcwUqqmSkDPyBgouwpcxX5c5AIzoUQEpSnmfKoM5aji5yW5oXg56kBJRNWJqV5paUu1QdACApRYNSj7wWCdND4N4gkyhJlqGaYVlEyYBysCAVgkA1KhmpcK6GLhhcSiZnSguUcqmeimCmI3yqHq2kYzieITUpmCbLlKmzVJUSUtNQ3wMzhKgkOkNQ6ZoWrjK5BnIkLmJCilSlBSSrMMqlkrlkp95wMtwWO0Gm5nW3SZQJYpqL/51IiPxHEUJWkpy5CSCp6BT5ACfh5hlfdhrGSY3xNPnpUpc+YkByAA6ahIIBBo4KzzULM/MYb4zGgTCsLmKKxl5x/UZTghYssqFaO4axi4nnWr4vxFhZaiFzUDKkqAFyGcFIA5n6bdC3JfivBJJGYkUIPs1kH/6pJBp8TPQ1eMwmTMPKypTMM7lCl5UlKUlK8xAo4zBkk1ylR6ET+BxnDlFQGFVNDBXLKcoJDFKgSGPK7gkEEWaLRtrWBPABhtMnpHnXvu/lAp0xShRNNT8m3/zBpUkJYM4AHmN6xHwzxvE0S0qUssAkkk6JAcnycdyQBGJ+JuPzcZMzLJCAf6ct6JH/wCtz9mi1fqb4rTMbCyFAoT/ALihYnRIOoFydwNooMmWVKASHJt+WG8bxjGVIVoDTpqIQ3Udom8NwsS0iZObLdluE00YHMt9ABXs5HJWMKwUyJBUE1qwTUluQWcggAqLw7Z0icPh1LcgUTc6DuY5hnMwBAMw05Q9QKkMKtFm4lhyUoXjJxWgMEolJCZY8wAGHQPesKONYISmQEySkkAJZRze65Z7AHsoHWDd+RqYz7UGvATEgKUAlVCzstLqpdm33ArFk8PeP8Thy04GeggAFR50h9D8XY9KxEzDJUeZC1pAAVNWagk1A3pQCI+auQlVTlL1CcxAD2t+9joYxjnb1lG88JO5W+8E4xJxKAuTMzC5FQUkiygajW+1IdHDMCAW+Lz1vHz5wjis3DrEzDqWg/8AHlINWU9FUH3Eav4c/UHDzilM0GUsg3DpIYE8wqKtQ/OLLFnelimrWmmUAOxVZg333gapDjNY7PqfwQ8Xi5axmStKhYMQQ/l3tFZ4/wCLsNhiy1mYoHmTKKSpLWcFQA23jP1uXrYfiXiU2RJM2QnOpOlGHVrlujxXEfqYwmgyVJOUezSW95ubM9gTYtaLHwzi2GxSkolTCmawV7KcgoUQQCGBosEMaE0hrxDwrJnFzIDhySnVVzRwS/XpGvPRe/C+HeKsLMUEmaRllma6k5cwDlaTusZSSNXpaJH/AK/hlS5c6WsETWCQ4BCqnKQTyGhTVqkRlfiTw0MPMCELUpQClLT8QDZkskCoLgUepDtUwhPhLEtSWEhQAUZlFJBAU9HYVy0ex8jUY5Xemh4zxvIQuXLZwpJNlJKRUhioMouGIoXIZ4o/EfFi5wyYlQCFqzOU5sssoLBJRzu9CHoC1axXuI8Nmy3CiDlZKeapFAGF26Q/4P4WxM9YySykNcp3ue5tDqL+VRX+rmEKIACVFKXFKIsAAwItUpLkbvBOGcEnT3EtBLVOgjUfD/6dypYSuec6wp2ajWA9YukrASwklACX1YVL0szvtFyMxn1lvBP07JYzyzGoFXTp86GJBX6foCSUkhZDgKsGbb8pGghAQwKyaEM5rqXD7VhSRy2Z9B9+9BGdumozFfhLEAj2cwq5XcgsKWtDWbwnFIBUUBSQat5CkauqTVwS9gNHt5i3eGMyTXKobUZhpfq/yi5aUkZFipZbmkFPUdv5eGqsKE3C0KuKV6Nt3jbBhUqKcwSWtSw3tXv2hI4bJBJKQ51Idh9nPpDyFxYrIxMyWaEg1B0NbhxUPE1g/ExSAk4eXQ0GQZX3ysxLEisaKOESMxeWCw1szddeveDy+Fyg4yBwNUh27ev5WHkuKgYrxIhYSP8ASAgKzsRQrs50VYAaAACghsvxAtK1zPYMuYCFrY5yFX5rilKdNhGliQjKCmWDWlsxcPXo8RmP4EZx5jkQ+jeZNbNFyh4qJL8QKoJeHlgBWbKhACSoCjgCrUUAbFIOkDxGPxTAgLlJcsEDI9rtfSsaNwbgsqU7IBy/FRzQm/a5FLw/Xgkls6RQNYq66UF4drikFr03oDr+xiofqd4gMiSiTLoqeCCoEuJYZ22Knbs/SLNiFEUZxu+tbbdT1iK8SeH5eNSlK1EFJZKmqHp6Npu0G9CzbHZGCzhxegSNFGjAMXJ6DXvD/BS0ZUpIJC5hT7yRUMaiqks+rWpWLNj/AAjKkpdc4q5gWysxF2IU4owYW+lWnY3It5YS4JL5QXJ1IU4cWB+8dZY56sNpmF5SoJMwFZSCV2190VZvidrQ4wsqYnMlkJSHD58qHLVzKqo6PVqtDROJWkKAUoZgymLONi14bv8Ahi5SeDRyUSULDr9qxDBL5LuQcwBUOwiw4jiqlBeZCP61UusFUtLssh2DkBIcgBIAYUirycQpBdFCb0H3EcGLUFFZZSiXLi+1tNYZlFqrPxL2+ZEo5FqYlBQAolKhQOimhLs4rEbicsqUAEl9Q3ukGqTQMQWDnoYZ4Hja5SxMAaYkulY0PQWbRtoJP4wqYuZOKiJqhVRV7zuk0AZ2IDMzdoznhjm1h/6ZYhTuILKiQk0BcFLl1OA17A0ru2kIk4SevmZmINRzUB/ts2XUvY7mJE8UlZAFI/qJUDmlvkUlq5kqYpLbOPWI+fip5lhksjpVQFjQ0ALjQmgrHOWzq9RqyXueujGKlKLLPMxLHUG7MxLAA+ULl4v28tQm5M6QSFEAEhwGzC75t9DaGeEwa1KzFywepctck3bUtetoCg55uuR6sbjuRSgo4jWpe2d5To64dOSoJUB7NcslSVodyoAqTmJNkt8OneNn4T43wM1QyzghYpkmcm1lHlV67xhkzE5VqShwlWYGxUEuSBoFEAJL0JIFrR1DSpgK62Kk6EEggJUHZ0kF7hyLiK4yjk2/xHxvDIBVlQZihlBABJFCKitwNbgRW8PKxeOLqKpcsdSHSLdP5eM3x2LWuaZnMMyvezE+b/FTVg+weJ5fjDFypctpxUWzOrKrVQFPLWr9GjPG/DMo07AeEsPKqzrFSpQDedxfvE5IQkB0ZWuQKH80jLvDvjueoPOly1oSHKmKSA4DlnBIdIYDV4mOH/qbhSrLMlzUMfeSAoEvR6gjeg+8Zsre5ra/h+anrp6aPCEKcMSQX217W8+sR2E8RYecAET0l7FSsiiL2UQdWtEoieAWemlyWYOA3lGYApuVgonK5oX8qfvCJcvKFCl3Z3Z6gq19IUqa5ygGtXbcsK6OX/LeWXdxlcbaitfJ4o26iaKJdxoR1p2aohSSCElJGW5OnmTf8MN1yM1wx+EDTX82hljuLYaUUyps6UkuxlEjMHZqAvUtcPDO2eokkzn90ghixejG1W84SZZJOYljTa/8wXCTAtyhQZ25SDY26WZjbWBYhswCSU12pp51+0R3s3KQ5DHU5ncUA10oLbxycCFAgCxOarBIGug894NisYiWCpakpANyaGKV4s43MM1EmXMUlITnmKS7KGgBTXenTWKTdNuonuIcel4eYlM0krWWCEJzKJJag7hrxLpmiZ7ri7kvtZmroaxlnD8eibijiZywEZgEBfvUZmANX3Gt2eJfGeLps9pWBkqDuMygM4HRIoncKJNtI1obaDhpaQBqRo1jby/aAoOQkZ2/D+/WK94b8P4iWfa4ifOVMPwhfKzMQQ7E10FHi0BCU+9Qnt9dYDAfZByqripFauQ4c0IpaB4vGCUlSqM225O1Kd4JMm0owTtcFj+zRUPF2LXlISDl1pR301/yIUrviXjWdSgkMSXV1Nqtq1NYrCjDgy1KNBDvD8CmzCOU9/pG/HO9ogh7Rz2Z2i8YHwCspBWoAnQbRYMN4OlIUlg73L+rDQ2/BBaZiygYRf8AafSPJwKyWCCfKN0kcNQlJSmWAAA5I+bnVvpC0YaXkbKAQGCmAqHs9HvGeZ4xhczhM4B/ZqbtDWdg1pPMgjuI3xMgLSHT2YtWmm9/4hauHo1QklyEuKjXX9oudXCMGkYrkEkoQklf+4XBAIZi1wP3pC0EslMqYFFRPIkkBKnYe9Qu7v0i7+JPDMlM0TlBWRJ/qpSGcbpYxRMZPQpJCwygBkUmwCUtlI6mpVu9NI3vcZ1xp1/1GbMQEBCFEvlL1DgiliwY0tAcLJyzjLRVRSUlKwPeNFAEluoVQs1o7PlzLEECWGKa5pb126v5wBagplAjPmsUkFm1U5oTVmNbRjjx/q3y5f27NZ+HMqapK0lweYPdveqxvv1eAqZUyoYOSRcs9nYZj1aJNYRlRNKZimooH3WBBYKFRapp2htgcMqZMoQKipsHLuSLAdYZn12zlh30XxWavlw5SnMgqQQhuZSlOcxFFl2A0DCG2GRmJzWF9wHqW+I9HGmlQnFqzLmFTqUVGoNySXPV4KOSWapzFt86W5nToHNN+msbjn9K/wBd7POhB5S6ahJLZnG+U0HunesdwuHIHtFAlBNaFnoWJs+UuwL1ENMJKKlpTuQ9Nzr6w+4vOyqVJlrKpaVqymwPwlWUFgVACuwaAzzZrjJ5WsqJoSSw9afmmkTWF4qrDSkmQshSnKk1Cb8tHZTitogVJZSRsATtZy/a3rDviHKRKKSkpHNQhRD5nLlgWLUADBPWKyXpS2drnwX9RsQgAzwlcsNVIyzPX3TQ2Ii/+GvFOGxjiWpSVh+RYAPk3KbvTzjCcNIzhRJCUAE61ZqC9T161g0nGqCckt3FXF6AOxuAACejPGbJ8a3+t745xAyZE2YlyUoUUhwzhLpCibij9njDMSZqir2igtiAZpOYJdRqFA1BY3BoKNSJWR4sxEzCzZE7+oMrBZLEMaZizKHWh6mIFUtFSFqUw/8Ab5T7rAnNy3UHbQb0ZNdM3s/4ZxabIWZso+yJTlTkSSmYoFILhSmJZySxqWYPF64T+o6DkGKRzM5mSgQAqoYpLvRi4JvYNGeypi/9xIYJUSgJJaWskK5QSTZPm13EEwyilS5iFc6QFoWVMQp+ZgUnOouRozE1isU38aD4p8Ry5oAkf1w1w5AdglKkq953Ja7gRRMXisxI9oCCtTOFBLVyqFKANlAL3sIBhZL5XMzKl1zcqQ6A4AUklQzUa7Md4d8MwE4lKwhSwlJyagGuUGoyhy5D6vrFuTw91ZvC/hZU9IXPKsgHK7Zi5JZN2D71rRhF8kcERJA9mQA4JKbnSp6O7u8U4eK8bLSlsIgBgVllVs4TWgZr5qxduA8WTi5OdKFSyLp1Sql6B33b0jF26S6SGFZuZTmp3rfrtHpmR3UCX6fjQZCAzJIdtvmevSEKVlAzE12D/T7wgzloKUVUSAG0DVpr2hpjcCkklbElVC1jf67tDqWrMHIsSO96tHcTJC6lyKFnIrSny84mtmGF4LJS5KNvWug77w7Rh0khkMH+ENZ2NbV7waQeUkNXQW8/wXhE1JqcxSxSLXbZyd/zSRQ91ty/a9Q/7Qp1JJJUCDUUI03BY1f1gSkkDdt6eXSn1ZoUCGs7MLMzuDTrBYRpmKdkhqVYVp9tPnAJKMxVmcC7Pehfvv5wgbJVmUSxo/SxsBW8KExQSQoC1TetM3bWBCyJofLlOzXZqV+3cQ6nO5JsQKfn5SGqEJWv3dK1Z/K53/GhliuKIM0ygpRUAFMLCt3Fri73g0z9Rfi1AVLmJHKQL6AgOQTYXvGOYudLXmOQpVX3CMhokJoQ4+IkvVxaND/UPi6pctEhJAXMGZRJ+AW6JKm+RGsZwucouSQp08ziqeYm5HKXry3Cm1MbxgzvxL4bw1OnIM2XNSuuUso1ajuQHHfYwxxmGnyqTJZDcxUKEvYk27UEXzwIvLhiRLYKWSAS9Ngfv5xZFYLNUtUDTXYeuvpSLkpixc4v+mJYUW1D0r0Nj1eCJJStJQtSAoMoimlRShBjVJ/hiRMTzyE5jsQDeoBo5Fa2iv47wCM39JRQQHDnMHf5WgmmrKomMkCWsMrMDrr9I7xKYFKBSlSUBveY2u5AH40S/GvD+KQXmSicoqpPr0I3iJx04qCHNqMBa/nDjfGMtdnPCcG8ubMNQlOiwC5LJLGqgDp0iPlB8yyfd0LuaigoWOrnQHpD+RIQJKityctO96v9oYIqlKAkVVdq1YX10p+8MttqympBsLhyxmkAgEEgm4eg0OlxAAjOf+Rr0H40Psc6UoliYSg8xSDqHDl9W+sL4LMyla0qKSBQZcxbrQjWLl1s8JymIXEsoSiWi4HMQ9SS9dmtSG81BQEgGqrj8vT6wlJzEKJqTWhoN3s3nDqaFzpjBaVqBCUAUzMNHYNS5Ii7nQtl3XFoEqWQrMJimo1Gu972ahDEm7R7h05QWkS7rGRQLEHNRuYMNK6bwjErXN52UoISnMWtYVqaOWFocSMSiVLdLKmLBCgpHuijEHe7EWbrF3r/AFnrf+Q44WuQiaoTFKUkNlFEgliOZTnLlJB1BY2jTk+HZM9IXMlJqkGhqeU2NHDVeMiwmDWvZKTXMqiadYsPCPFM3DKQjDJzpSKoU5zanK1U+WxJfSvfRl1N1o+C8IYVBCvZgu5dVTTZyW/OkS8qXLRLypS6QCKCp08q6/xEZ4e8TSMWklJKZiQ5Tqmumihq40vEzMcFJq+oSBT6/XSMeetylokEk5m5QGG46+g0jsrDICnASCoEFQe2jjSn36wMKy1Y5TRi7vYV3gqlGjsX1b8qzwouVKIdnD6tQfh0/CyxcxixKwR/Yw/Bt94cCdVmJYUro7Pf+YTMBYF3vUAn9wILsw3SoEFg9vKvS0FlKUBVYJq/z3FNoacpokFT7XI3vSrweVLcUdg5FaEV+28aJGISyGcpLg0AOuu9jBsqgxJZNt3JF9xY0G8DmJWCzgZVDSyToSdYcmY7hQy2boWL+un2gRCVEB8rVev5T+YEZ1FAO5Gmn8m/lB1qGUuLX6GlmFniMM52GYmterkN6v8AIxRHQzVdTX+7l3te+sHE/KXVQMOwFRpYWDwnK4agYGjXr+esDSpSCAzu4LW7MfPzr2qlf47xJcsGbhpiDldWU/EEpVmqLsKuP7fOKdxfxOqepKgEoXmCUrzAKahGc2CQ4oaAl7pMW7jPh1M8hXspSTY+87PUcpArWtqxSpvhlZWJCJq5hYqJCD7NKqJ5q0cBqPYCGSMXfxAcSxK5q1KmElR0X7w2DtUNpSz93nB/DszEKdKSlN63vZO/nGicD8FypQQqcBMWKOoMPQXAe6nJpVhFikoQhLM2U1r9dt4rl+KY/qD4ZwYIR7NLgB9jcAetAYlZOCozMDmd7F61YtvvEhhkJqWYFjVma8dnKDM4ytanTLpb94xXQD2ISRqXcE1FQyQDqwHyjypHul276OdX/PrBkmhsxGgq/wCC/wAhHULJTQDrYvvXTaDS2az5AAdSSq5GUjqbfwYr2K8PycR76El3VmNDuWI0t84tMtQCS4NBqa0pTQHU+cNl6kkqNMtTTR+nfrF4P+s7n+A3BTKmqG6TUVOmvlELM8HYiXMDBBOj0qNxpGvIk0YggVPfvdx/EInYMLUQ1G+trnprSzQy1WTbHZ3hfEkkqlh6/ENDVh3PTWGq/a4ZJlLS2a7EOz1sC1rxto4cKlTG479T5gDyjIvG+KX/AKudlJlprLcE8+VIzJ/8iGsyq3jWN30xlrHuIJagOeWSJajlKDM5iAyiFBLEpsMzB2O1Ez5eVS0rl5FZqJLgS6uQUkEkNSpfvCpQQC2YqllQzHIkLyj+0qfK7qp0D6MbMFJyFWY5swZAKlKNKzKKIbSo6R0cypfC1qKUBK88w8iWyhSGooEqYV0PrHkSw6RlCWICk5veL3L2FNIm+FcIXOPMn2ac1SSSpjQJAJoH1vF2w3h6UlICEAg3ejFjWu1/TpGblpuYbZzi1rxBZKcqEML2Fq7tDFSGVkRU0BNC6n+EgUHzi/8AFvB3IsyCQTcEuDf9rC3lFVwPDzJmEzU5SgOkHXtGZlqG4cspsTCoTgyJiuab8ATQoI1L6do0Twb40Ti/6U1kTg5DH3xclL0BFSU9HGoGSqK580l3Uo3Jt3J+8ERixLy+y94VKzdwXGX+1rdY1Mf1m5fnUfQEtbiihloNr+Tj/EImAVUosGDM52auv8RU/CHiEYqSxYTUMJjCpGih3d++bpFsWlDM9NhZjpa53/aCxuX6SgsaqABbprof5ha1DYnq7QBZTqnVkpaj9Hf/AB5R0KGisoFKPcXtFGjcyk0CQ1cybb6P1q0OJi7DQG1SqrF71/No5m959a21t5al6QIkjM5JcsTuGrl9Ce7RI6UTRrNY9tQ3WEIJsA5qAX8u1/8AMBmzWUWqwJ6tQ7s530846tRuQCnQhiGDP56b0MCdmLowLE3STRh12vUnU7CI+egFRSxJYaUAtQ166VrD3ESxVSSCwe3R7+X5aGi5pBIZ9KXo2ppr1iIuGUcpZJpR7WGm3aHJxAYkli5AALqvsHpEaUqrmooh2UXD3snYuX3eHTXyu4dgBZtC9dBAh9zUJdzTRm6sKB26wjlScuWhNCwA+KlBTv1vHJtEqPvMOV/kDdg5HpHJyHSAXuNeaqrittPM9ItrQoNAkkhzzdg1/WkGMoEEpfvUny2vaBKWw+RYVe/UOTRy149KmUAD0Fem/wBvnAnlzUg5d6Av50ArTeEKVcedhY+ofv8AOFBTJcB1e9XUmjdTo/1gctYUqoYEChdqtUHR7eUSLAIOUklwSHFW+QN3/eHCElIU7sbZiH0uXq3TpAfauCMhS1N6UYgagabQsTWS5cNTvrQXrsa1iFLVy8qBfcsfXStjAlJSHILNXfXrb+ISiab2ApXTXftf7RxSgOUpcO2a5rV3JubCJeEJmoYcvMQ6Xe16DTz2gq5JBzOfde1tdb7t9YaZWzEEiup1YpFNKA+phWF4zKWrJ7ZBWHLD3rl/RjEicVMCKkqFvdNAC75h9dqxhuNxSFrXMIf2i1HKXcO5Cs+xKiWH9oejRtPGjyzMqiORV9y7ENq9HI0jEkqXekz/AGwfiexQivMGy5SBs0bwjnnTzgSRNnIl5QnMyFMSMwYCrndObuTo0adw3hcpAAShNg7O+gqAdft0ig+EZebEoStKUZM5bKE6qJBJuyuUOaANGsSZaQo1U1A4uXcM9xpo8GVawnRumSEuQOWtSbDR7OBaHEhPM9xqDYi1BsaivWPTCj2gQHch3HSge9iRfU9IHiKzKKCVUunyYMG1em0Z02dYjIFpIbNQVA07/noIjOL8CROQQ+Zgq/pRtt+oeHS1Vapq6lNTXQb189IVnDggpJaj2YGwO1vWNM6ZNxfhZwwIPxtlI22PXWAcL4UFpMyYoJlp3ue0abxvhSZyFBQoE5jXWvpV+tDGZ8dQtEz2J+CjB2J3A+UPd6jNkndSfDfEcvDzE+yl8iS2YkuUm5IF2v1aNLk4lRZjcAgpYgg2bQnvaMWOHSj31V2Sx9S9I0nwRxHPISkGks5X1vQqFQWSW0FYuMhmdvq5FbC4cuHBL+TEsG1G0MArMSQpgWsk7ChrfXzjuGnKU4pf3stDtsXpaAz8IpZ5Feza4SgMdr/lYrWpDlS3DKFiKd2baz3heTNdvTSx/P3hIVQqLOSx1JBt0t+GBBBuL9zp5NRgPWFDJVlDAuEmyjV22qDeFT1UBKho5a1rEUFrD5x6UQohJboHDkUrt5fvHjLyC5qG+fQb/aM1EpWuvK7kkEmvU0+UCXh00zBiWHM1OldD/mH0yVldWW489qv2jqjmYKIYBy9n+4r8haDZ0jEkA1Umgo/u2IDbOCLXrCitVBmASAwYmulH6mlywh1PKVUNR62Gj+dR3hupTMpmZ2ygVfbzpTpFURhFuykpGZ6c2vW2ZnYlt4PmIUA2Us5YCpoVO51La1huiQwBQGr5uebXS2lGhWKxqEIHtFhAIIc0BD0qpqdX9YkcILFTlknQCgDfxX6wkzDUj4QyqdwGa4evmYhp/ifCgFP+oQRplU9zqRbpDrhfFMKuWRLnIzJFkroK7G0NlW4lVqW4VZno1LBz20rA5zVZwMxfuzEij6P3j0kqNlBrlxROzV21tHkTQpKSogVCQXASd2ehq46mnYqLKKEE0o6mNjcMTQaV3jq5hcOW5mAdn0oS3fW8ARJJD+6W1cPqHH5rC5kkKAJAOxNgdfP83iROIloS6VFZLlVHLk7/AFhnxGfMkySpMrOR7qXZWYn4i/LR3fQGHcyZlS5VQEhTB2ZJdtPKKFxLE8QnqAQlUmWfdYgKZyCZijuDUWDDZ4ozXsR4jx6TmUhCQA2UpLd3Bb1u+kRHG/EvtUgLw0sLUknMSCctMhSoVvmvSjbxyfwCeQozFqKTfPNLJb4lPSgJvuYh52EClmVKS5DMoMyt2Z6dXNi7ablYuwsTiVLWkHNmRLCAC5USxYBq1zU6QzQhLsrMlgp6O6g7BqZRYF3ZiekW/A+CnyqmLJDOAmhvu9CLsY7guAJl44Ssi1BKcwUbOApwaEFzUf8AE94twcalvBnCVSUGYsvTkJdgnsQ4Bu3WzmLnLSxLhK0uDT1sTA8O5cK0q+mtW9H84XhpwKUl2Fy5BUHbYtVnYxi9128g9HyIJG4Iu5rXoxcu9YVLlqCk8tAzvbQX6H/MdmICTm0DkEWHn5/SEnFgEixJN6P3JtX1iBEyaUVLKURXYB+Yfj0MICioFWVkAk1OrByK2BN+usEknMTWjkdi4bz/ADrHp8opzGlBWtCdi+33iRvPXUhiSoiqurWOtIo3jvB5T7ZIL+6STbSlasdesXqZKdLuzVa9KVazsAH0aK/4jlpXJmE/CC7tUgUrttGpexfGc4Xhc2YHSmh1P48WzwPJmSlrSpg7EWZ6ir6W+UVGfjlquogMwAoAIsPgeapUxQJcBNH06h+0P8vrGNw+Ro7kaVDKLqYhgxNq/aComsHIIJ/tOmjklydfOG2HoAASW+41rvp6RJSioipHp+8F6dYayZRQSHJcs31bfeDFLhDMCS4v+UhMyakbOB52Y93BhuJyCkFlGlinm1PlTU2iRwEDlAq1+a/rs3zg8tfMpLmrP0o7XvEelScoanMH3F306310eHAnlnDMKNvpfya0QPKkMWLna1z+fxAFznq4BFDV9wemnlWI7GYqZlUUBOfYkgfjPEVN4VNnUmTCdwjkQ1AP+5VNYNJJ4rjEmUD7WcgPobsdhUn0iJm+K0rDYeVMUQDzqQyTdgDprX0hyjw8gKKsgKrZlVsAzk9vlD04HYOSWKU0buTR2BgpnapYiZj5w55okpuAh30+K4td+sKwfhwVRNXMUFkEhRuWv19YsaAc7LcUDP8ALfcdGEFnkJUL5ns1+vUfJn8ne1JpWj4bwzkBHKxGYk39W6+kER4ZlhKsmdIWLA3Afeh2iaCB7xS9yAH1cdtPnDlDsxFhsTRiXA0Ip84rVpR0eFsTKBVInKTUjLmI9WpC8V4mxkggTJQVLYM99PiTTTaLRJlKyuKqdmFCnv8A3aneoeDT8GgllOXcHXaxsxrSlouxx6A4L4lRPlpmFKk6EKsWzHlIvf7NEw5cA5Wd0ubmvrp6CKBx/gAKSmUSkAvlflfWlw+mnWI/hHGcThZmSaXQkGi3Nv7Dfyg0bdajSEqcGvRwKMxIbsCb77w24zxNGGQVKVyuEgHeooBzbmgsI5wHxBLxKSULS6bpLhQq5oBana1YacX4OnEKQZhKkpBD6Zla9LX7w67Z98UibisVjlZWZBd0Vy6M6rkv2tFt4HwSXJCUpbN8S1AFhQsK+64eJHC4NMvKlKUgEsCAQwvbeuo3hymUCCHdiz5S5arNepr5d4tmY6eQsIBKuY3zBsrsAPNg1P3ivcUlq/1sqYnMQAUkWADKKehpav1iyCXYKdST7pOlRQ/P9oFIVzMUkV6F2oHI0P30ghsPJa3fM4Bp1FmI7D94XLSaHLcC/Zg9t7dTHQC5ehoM27BvSn5WBrXnGQFVvKm21KOWi0TtAYAKLk3ILM/2+8N1S3JGbMTVgB2frqIHhlioN3ap2pUu8e9qArVzQE+TdrH5RQUVCqUSXd7Oav0t847IxhCX1Cu48v426wD4WzaEFjtsLtUQ2XNUWdTAFgztRwHHvChs3aHeho+csLV5imh1Z7vraK/4pxaRIWSfhIcanz9YkBMq6i5ZnS/X1FbRWPGOPSQJczlzc1BzZdH2c/SGC+KR7YCyUjuH9YtfgUDMsgM9G0sX06+rRX8ThZZS8pRLXBi5eEsGZcoPyl3JIo+j0qId7jGONl7WaXM0oQbvtrcV3cfeHcrKHzKFWLkA6d4bYYAkKULWoNQW3FnMHQk1YA7utq9BlN/KLx1eQihaxFFPXTb69ITnAqO1Pzo340c9o4DMQa8v12I06VgZZ2BvVgGNnL6+j6RaRWj1BNGpqL7bx2WpPKzhqnWp76W+cCalWfWpDBumsIlzfO2UAnuxfrXzgAq5pJPNQWGh0qXtSkclTjRz1Y63t8x9y8LUkECgzFqWq/8An1ELUoVYKCnNBoQw+4PnARsPMsQSfPuTR3FfrBwyUlrkedbO20NZRDmzCr1oA9PRtoNPUzABIbdtwdL6/OD1GE8guM3uqu1OvcBzTpHZwLJ1qK0Ztrdrw1xySp+YpseUVLaAgdPR4cS5qQ4oaW1dq3tpuS8RdKRm5lMwowuO2m/7QScHUCxFBUguxHXoDDZE5Iszl1Ct7Gj207M0dCnDmgoQxr1BJZx/MKHmsBQEirMdHr+fgZzMRnQmraVDHparbPttBsgUWBrs9Bq9mLOIUmRRqUZ3Idg711HpBUBLlUqoHdwwfUjev1iM4xwxMzlKc2YsC1e/112iUMuhCqXzOHq5s3T7dI5Lcq90jWrububRDpnkzw+uROSoTClANVp95Pfo+tesWrhHiuSqYJaphBcJBIZKqszksOxYUvEriZOZxQuNB3/Gii+JfDWUlcsZXDlHq5G3aH27ZvU6aJOWl+YlSat6NT8Gu0EJYuhmox7E0IoTc16RnfB/Fxw5TLmJVMQAxc8w7P8AQkRduH8Tlz0PLmCY1GNCKauCQXsCKxaMyl6O8Q58yNfXWzAfOCFYSyruKkJLvsdTYwhIcuQxDFT0qbedIKkkH3U0apudmL3Fu0DQSVpSEoSSeqiTXMCQS9L69fN0JiFAXBoCNT3+5gJl5eajjm73/u0p+NCEIT7wysaCjOB2e76/tFsOiWoqJAJJcONXGtXgAm/3ONaUpQUDfnSCJQc+ZnIYOp6gF6gCuhFPnBEpzJy5VUr92Pk3nF4iESSRUOVWrUEu5VsWa0dWhzQczgVHS/yIhxKljYO/VyWpa2tYi+NcalSiApSTMNgFVF77d+vSEbIx/EBKdcxScqbEXD1Ir7xJf8rGZ8YnLmzFTVMQo0YuANB5CkO/E2JmzJrzCG+EJsP53MNeFYBU0sKJ1O3bcxrHzccst26px4b4eqYt2OQX69PvF+wzAvlLDXTtof8AEN+HcOTLASke61dzud4kpRcaEC/RLm42O8TpjNQfPzZagHp9dbgQjEYtZZikUapyx1UoEuTUHQa7k9nj0qUA4segoez1ipGUkgEqADJ0sLg+T6dRDQJzOs0ILe6xJ/n9oeLIIY0BL9LUJb7QpDEEWsLX+fT6RIlEhk5iWHUitXH39BCptPdDVOYs9SDUd949lLFLhhXzZ6bisLQVHK96uNLfLQPeBbcSB8QSRbdjS41e79o4hDElRzMNSznVw3eBrml6itHa9KO+usJSqvvOQ7ns3q1okOVEX+I3FA5NGjkudXI71c3tVyPp5QCdMcAlVC1gaaANr+WvBCQnmZ3ALCr+ZsH/ACkZpBmVLvqbaM5er6H6wiQjKrMlTGvyYlxpUD1heKmp1LA3Y1psNiH9THJJIzBr1e3XR/nCizKB5Ta7H5awRaUhJpeoS5p+dPvCUo5nVV/3B+3ppDrICCSRt+961c/ggIQwwIzUelGql3FD117QFYsg1IBqdbXLD5DeHU1TBgNH3LO9x5wyTN1UoODZrV1pUs0UVBkJvlAfM5fWul932ppBLnlyg6A+lwdoViFkgMQLggb2HreEpVRqVY202fsA3lEBCWDB3BLil9Tu3rekRc9DM9bt20ofy0SpU6SNXoS27MwrtY7w0U5AIZ2uz+VLj+Igq3GfD6VlrKAu13bb0iG/1U3CSsiUZVhX+4K+hjQMXLSUlnc2KfMv3p3geIwKFJIUHO52ev53is2p14qHCfG0wUmpCgK5hQ9HAoa1o2m0WrBeK8NOCQJpSoUCVJKT31D3+UVnHeGkqzFLp7WN/n/MRuH4NNkrTMSxa3fpuP3jV1ZticpdNMVj5aKe0QSo2zaNq5pt1gS8dLQSSpAYMDmFHa7dvpGW4/AzlLK1INT0MDlYKblKRLVfaKTo3K76afM8QYYCs9OwSkvd9neI7i3iiXJATkUvMD0BGlbt5PFDRwicbS1RKTeEz52XMwyi5MVnYmVsp1jfGk6aClITKexT73mo/YCKzzKOpJvqYsuE8LMRnU97UET/AA/hMtDMkVOUbvrf1fpDtjjb3VdwXB1TAn2zhI9YsuGwYlpASCw7NZ9ut94fJCQnfUE30BDO3nBXILOTQ1NH0D06isDrIHiJRIDGurnq7N+XELkpcJOwYnzvuzDzhvLzG6ct6Ps7PtvD2VQZlgMA21aCrPv8oYRyWqfd6O79dAzwnEEJYmoNL1oA7htX+u0eTNLEEBn0NzUno9PlHVYnKSwIepr3iROIVY0cEVBt0YfRtY6qWVMaAWZrVcN8vWOTrnoojyyk/UCEYujFy7b7kPCBgkJBKjT/ADfp/EKmLoTe12+2jadoShIID1t9VCEISCXPWCmCJAI0oW6aVO2nrA+ZJPU2B11bTc+cOSkEVAsPqr9obgMKf2g+ZFf8QaTkwpIUm7EVoPLpcxyYQwCSAw170FBe/WCYaqVk9D59rQGWmgOub6ZW+pgQYpd3zXURvfaCSAahADWL7UNwDCJa6TP+Q06g+VY5g1EEl739DCtnyUB6lgCdNrV0pBs5cpBFWIcVbo5r1/mFzZYKQ9XTX0+UICv6ik6BIbpa0ZlIc+WTlazNXYVoPlAMyWYkMPyx10/zHmcgm9Q+sdCBXVjr1JeEm82YxYVSdk00Z+npAVjNZgm16Wq7trrV2MLCi56MfNyY6pAy2+F/Oh+piFIE0sQasXNzrd96dYSkmpUK7NUsHo1rH1MOEyw4Hf8APkIAs5mJq6g7+sTJMrO7oXlTo2/WH8rC5klwNuvXv37QwlH+pk+FxTyP7CJJ2CSNUAnvEYh8WgEm7voadaEXtW0ew+HD1ck1rp1c7Q4mqeYAdUAnu6he9gIRMSyUtR0gmurH9hEqFPw4D6WrfoO/ftAxJDOdCKjYUYMKP5iPGzdz/wCQhMy6ewPnlf7CGIVLBgCK2Yndux1rHjLSWrbrc/jd3juJ5UkihCnHesNSXUX0t6wI6lEMwJ7M5fWphckk1IF3J61ZvT5waUkP5P5sSYCVe6dSQPJ2hnjNGlhLPUkh6966+hguV0kA0rp+fjRwIGRRaodj6QMTlG5fkEKCkhRXXQ+6bNuYcqlnmBt99WGvfrCsHLGVajVTip8oWsXOtPoIqSELAoRYeXcBtXhuVEmhJ9Pv+UgoUTnrr9oby1OK6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26" name="Picture 6" descr="http://www.arod.com.au/arod/pictures/squamata/varanidae/varanus/Varanus-rosenbergi-thumb.jpg"/>
          <p:cNvPicPr>
            <a:picLocks noChangeAspect="1" noChangeArrowheads="1"/>
          </p:cNvPicPr>
          <p:nvPr/>
        </p:nvPicPr>
        <p:blipFill>
          <a:blip r:embed="rId3"/>
          <a:srcRect/>
          <a:stretch>
            <a:fillRect/>
          </a:stretch>
        </p:blipFill>
        <p:spPr bwMode="auto">
          <a:xfrm>
            <a:off x="1295400" y="1447800"/>
            <a:ext cx="6553200" cy="4267200"/>
          </a:xfrm>
          <a:prstGeom prst="rect">
            <a:avLst/>
          </a:prstGeom>
          <a:noFill/>
        </p:spPr>
      </p:pic>
      <p:sp>
        <p:nvSpPr>
          <p:cNvPr id="5" name="Rectangle 4"/>
          <p:cNvSpPr/>
          <p:nvPr/>
        </p:nvSpPr>
        <p:spPr>
          <a:xfrm>
            <a:off x="2209800" y="533400"/>
            <a:ext cx="2855316" cy="646331"/>
          </a:xfrm>
          <a:prstGeom prst="rect">
            <a:avLst/>
          </a:prstGeom>
        </p:spPr>
        <p:txBody>
          <a:bodyPr wrap="square">
            <a:spAutoFit/>
          </a:bodyPr>
          <a:lstStyle/>
          <a:p>
            <a:pPr algn="ctr"/>
            <a:r>
              <a:rPr lang="en-US" sz="3600" b="1" dirty="0" smtClean="0">
                <a:solidFill>
                  <a:srgbClr val="FF33CC"/>
                </a:solidFill>
              </a:rPr>
              <a:t> </a:t>
            </a:r>
            <a:r>
              <a:rPr lang="en-US" sz="3600" b="1" dirty="0" err="1" smtClean="0">
                <a:solidFill>
                  <a:srgbClr val="FF33CC"/>
                </a:solidFill>
              </a:rPr>
              <a:t>Varanus</a:t>
            </a:r>
            <a:endParaRPr lang="en-US" sz="3600" b="1" dirty="0">
              <a:solidFill>
                <a:srgbClr val="FF33CC"/>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08.deviantart.net/fs40/i/2009/019/9/6/Mabuya_croizati_by_Kana_hebi.jpg"/>
          <p:cNvPicPr>
            <a:picLocks noChangeAspect="1" noChangeArrowheads="1"/>
          </p:cNvPicPr>
          <p:nvPr/>
        </p:nvPicPr>
        <p:blipFill>
          <a:blip r:embed="rId3"/>
          <a:srcRect/>
          <a:stretch>
            <a:fillRect/>
          </a:stretch>
        </p:blipFill>
        <p:spPr bwMode="auto">
          <a:xfrm>
            <a:off x="914400" y="1371600"/>
            <a:ext cx="7772400" cy="3886200"/>
          </a:xfrm>
          <a:prstGeom prst="rect">
            <a:avLst/>
          </a:prstGeom>
          <a:noFill/>
        </p:spPr>
      </p:pic>
      <p:sp>
        <p:nvSpPr>
          <p:cNvPr id="3" name="Rectangle 2"/>
          <p:cNvSpPr/>
          <p:nvPr/>
        </p:nvSpPr>
        <p:spPr>
          <a:xfrm>
            <a:off x="2362200" y="609600"/>
            <a:ext cx="2683519" cy="707886"/>
          </a:xfrm>
          <a:prstGeom prst="rect">
            <a:avLst/>
          </a:prstGeom>
        </p:spPr>
        <p:txBody>
          <a:bodyPr wrap="square">
            <a:spAutoFit/>
          </a:bodyPr>
          <a:lstStyle/>
          <a:p>
            <a:pPr algn="ctr"/>
            <a:r>
              <a:rPr lang="en-US" sz="4000" b="1" dirty="0" err="1" smtClean="0">
                <a:solidFill>
                  <a:srgbClr val="FF33CC"/>
                </a:solidFill>
              </a:rPr>
              <a:t>Mabuya</a:t>
            </a:r>
            <a:endParaRPr lang="en-US" sz="4000" b="1" dirty="0">
              <a:solidFill>
                <a:srgbClr val="FF33CC"/>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reptarium.cz/content/photo_rd_02/Brachymeles-miriamae-03000030229_01.jpg"/>
          <p:cNvPicPr>
            <a:picLocks noChangeAspect="1" noChangeArrowheads="1"/>
          </p:cNvPicPr>
          <p:nvPr/>
        </p:nvPicPr>
        <p:blipFill>
          <a:blip r:embed="rId3"/>
          <a:srcRect/>
          <a:stretch>
            <a:fillRect/>
          </a:stretch>
        </p:blipFill>
        <p:spPr bwMode="auto">
          <a:xfrm>
            <a:off x="1905000" y="2057400"/>
            <a:ext cx="5334000" cy="3638551"/>
          </a:xfrm>
          <a:prstGeom prst="rect">
            <a:avLst/>
          </a:prstGeom>
          <a:noFill/>
        </p:spPr>
      </p:pic>
      <p:sp>
        <p:nvSpPr>
          <p:cNvPr id="3" name="Rectangle 2"/>
          <p:cNvSpPr/>
          <p:nvPr/>
        </p:nvSpPr>
        <p:spPr>
          <a:xfrm>
            <a:off x="2362200" y="609600"/>
            <a:ext cx="2714233" cy="707886"/>
          </a:xfrm>
          <a:prstGeom prst="rect">
            <a:avLst/>
          </a:prstGeom>
        </p:spPr>
        <p:txBody>
          <a:bodyPr wrap="square">
            <a:spAutoFit/>
          </a:bodyPr>
          <a:lstStyle/>
          <a:p>
            <a:pPr algn="ctr"/>
            <a:r>
              <a:rPr lang="en-US" sz="4000" b="1" dirty="0" err="1" smtClean="0">
                <a:solidFill>
                  <a:srgbClr val="FF0000"/>
                </a:solidFill>
              </a:rPr>
              <a:t>Barkudia</a:t>
            </a:r>
            <a:endParaRPr lang="en-US" sz="4000" b="1"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solidFill>
            <a:schemeClr val="accent6">
              <a:lumMod val="40000"/>
              <a:lumOff val="60000"/>
            </a:schemeClr>
          </a:solidFill>
        </p:spPr>
        <p:txBody>
          <a:bodyPr>
            <a:normAutofit fontScale="90000"/>
          </a:bodyPr>
          <a:lstStyle/>
          <a:p>
            <a:pPr algn="l"/>
            <a:r>
              <a:rPr lang="en-US" dirty="0" smtClean="0">
                <a:solidFill>
                  <a:srgbClr val="FF0000"/>
                </a:solidFill>
              </a:rPr>
              <a:t>Sub order: </a:t>
            </a:r>
            <a:r>
              <a:rPr lang="en-US" dirty="0" err="1" smtClean="0">
                <a:solidFill>
                  <a:srgbClr val="FF0000"/>
                </a:solidFill>
              </a:rPr>
              <a:t>Ophidia</a:t>
            </a:r>
            <a:r>
              <a:rPr lang="en-US" dirty="0" smtClean="0">
                <a:solidFill>
                  <a:srgbClr val="FF0000"/>
                </a:solidFill>
              </a:rPr>
              <a:t>:</a:t>
            </a:r>
            <a:r>
              <a:rPr lang="en-US" dirty="0" smtClean="0"/>
              <a:t/>
            </a:r>
            <a:br>
              <a:rPr lang="en-US" dirty="0" smtClean="0"/>
            </a:br>
            <a:r>
              <a:rPr lang="en-US" dirty="0" smtClean="0"/>
              <a:t> </a:t>
            </a:r>
            <a:r>
              <a:rPr lang="en-US" dirty="0" smtClean="0">
                <a:solidFill>
                  <a:srgbClr val="0000FF"/>
                </a:solidFill>
              </a:rPr>
              <a:t>1.Includes snakes </a:t>
            </a:r>
            <a:br>
              <a:rPr lang="en-US" dirty="0" smtClean="0">
                <a:solidFill>
                  <a:srgbClr val="0000FF"/>
                </a:solidFill>
              </a:rPr>
            </a:br>
            <a:r>
              <a:rPr lang="en-US" dirty="0" smtClean="0">
                <a:solidFill>
                  <a:srgbClr val="0000FF"/>
                </a:solidFill>
              </a:rPr>
              <a:t>2.body is covered by scales. </a:t>
            </a:r>
            <a:r>
              <a:rPr lang="en-US" dirty="0" err="1" smtClean="0">
                <a:solidFill>
                  <a:srgbClr val="0000FF"/>
                </a:solidFill>
              </a:rPr>
              <a:t>Moulting</a:t>
            </a:r>
            <a:r>
              <a:rPr lang="en-US" dirty="0" smtClean="0">
                <a:solidFill>
                  <a:srgbClr val="0000FF"/>
                </a:solidFill>
              </a:rPr>
              <a:t> occurs several times</a:t>
            </a:r>
            <a:br>
              <a:rPr lang="en-US" dirty="0" smtClean="0">
                <a:solidFill>
                  <a:srgbClr val="0000FF"/>
                </a:solidFill>
              </a:rPr>
            </a:br>
            <a:r>
              <a:rPr lang="en-US" dirty="0" smtClean="0">
                <a:solidFill>
                  <a:srgbClr val="0000FF"/>
                </a:solidFill>
              </a:rPr>
              <a:t>3. limb and limb girdles are absent</a:t>
            </a:r>
            <a:br>
              <a:rPr lang="en-US" dirty="0" smtClean="0">
                <a:solidFill>
                  <a:srgbClr val="0000FF"/>
                </a:solidFill>
              </a:rPr>
            </a:br>
            <a:r>
              <a:rPr lang="en-US" dirty="0" smtClean="0">
                <a:solidFill>
                  <a:srgbClr val="0000FF"/>
                </a:solidFill>
              </a:rPr>
              <a:t>4. sternum and </a:t>
            </a:r>
            <a:r>
              <a:rPr lang="en-US" dirty="0" err="1" smtClean="0">
                <a:solidFill>
                  <a:srgbClr val="0000FF"/>
                </a:solidFill>
              </a:rPr>
              <a:t>episternum</a:t>
            </a:r>
            <a:r>
              <a:rPr lang="en-US" dirty="0" smtClean="0">
                <a:solidFill>
                  <a:srgbClr val="0000FF"/>
                </a:solidFill>
              </a:rPr>
              <a:t> absent</a:t>
            </a:r>
            <a:r>
              <a:rPr lang="en-US" dirty="0" smtClean="0"/>
              <a:t/>
            </a:r>
            <a:br>
              <a:rPr lang="en-US" dirty="0" smtClean="0"/>
            </a:br>
            <a:r>
              <a:rPr lang="en-US" dirty="0" smtClean="0"/>
              <a:t>5</a:t>
            </a:r>
            <a:r>
              <a:rPr lang="en-US" dirty="0" smtClean="0">
                <a:solidFill>
                  <a:srgbClr val="009900"/>
                </a:solidFill>
              </a:rPr>
              <a:t>. tympanic membrane and middle ear cavity are absent</a:t>
            </a:r>
            <a:br>
              <a:rPr lang="en-US" dirty="0" smtClean="0">
                <a:solidFill>
                  <a:srgbClr val="009900"/>
                </a:solidFill>
              </a:rPr>
            </a:br>
            <a:r>
              <a:rPr lang="en-US" dirty="0" smtClean="0">
                <a:solidFill>
                  <a:srgbClr val="009900"/>
                </a:solidFill>
              </a:rPr>
              <a:t>6. two halves are united by  a ligament</a:t>
            </a:r>
            <a:endParaRPr lang="en-US" dirty="0">
              <a:solidFill>
                <a:srgbClr val="0099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solidFill>
            <a:schemeClr val="accent6">
              <a:lumMod val="40000"/>
              <a:lumOff val="60000"/>
            </a:schemeClr>
          </a:solidFill>
        </p:spPr>
        <p:txBody>
          <a:bodyPr>
            <a:normAutofit fontScale="90000"/>
          </a:bodyPr>
          <a:lstStyle/>
          <a:p>
            <a:pPr algn="l"/>
            <a:r>
              <a:rPr lang="en-US" dirty="0" smtClean="0">
                <a:solidFill>
                  <a:srgbClr val="0000FF"/>
                </a:solidFill>
              </a:rPr>
              <a:t>7.Eye lids are immovable</a:t>
            </a:r>
            <a:br>
              <a:rPr lang="en-US" dirty="0" smtClean="0">
                <a:solidFill>
                  <a:srgbClr val="0000FF"/>
                </a:solidFill>
              </a:rPr>
            </a:br>
            <a:r>
              <a:rPr lang="en-US" dirty="0" smtClean="0">
                <a:solidFill>
                  <a:srgbClr val="0000FF"/>
                </a:solidFill>
              </a:rPr>
              <a:t>8. tongue is bifid and </a:t>
            </a:r>
            <a:r>
              <a:rPr lang="en-US" dirty="0" err="1" smtClean="0">
                <a:solidFill>
                  <a:srgbClr val="0000FF"/>
                </a:solidFill>
              </a:rPr>
              <a:t>ptotrusible</a:t>
            </a:r>
            <a:r>
              <a:rPr lang="en-US" dirty="0" smtClean="0">
                <a:solidFill>
                  <a:srgbClr val="0000FF"/>
                </a:solidFill>
              </a:rPr>
              <a:t/>
            </a:r>
            <a:br>
              <a:rPr lang="en-US" dirty="0" smtClean="0">
                <a:solidFill>
                  <a:srgbClr val="0000FF"/>
                </a:solidFill>
              </a:rPr>
            </a:br>
            <a:r>
              <a:rPr lang="en-US" dirty="0" smtClean="0">
                <a:solidFill>
                  <a:srgbClr val="0000FF"/>
                </a:solidFill>
              </a:rPr>
              <a:t>9.lungs,kidneys and gonads are asymmetrical</a:t>
            </a:r>
            <a:r>
              <a:rPr lang="en-US" dirty="0" smtClean="0"/>
              <a:t/>
            </a:r>
            <a:br>
              <a:rPr lang="en-US" dirty="0" smtClean="0"/>
            </a:br>
            <a:r>
              <a:rPr lang="en-US" dirty="0" smtClean="0">
                <a:solidFill>
                  <a:srgbClr val="C00000"/>
                </a:solidFill>
              </a:rPr>
              <a:t>10. </a:t>
            </a:r>
            <a:r>
              <a:rPr lang="en-US" dirty="0" smtClean="0">
                <a:solidFill>
                  <a:srgbClr val="009900"/>
                </a:solidFill>
              </a:rPr>
              <a:t>urinary bladder is absent</a:t>
            </a:r>
            <a:br>
              <a:rPr lang="en-US" dirty="0" smtClean="0">
                <a:solidFill>
                  <a:srgbClr val="009900"/>
                </a:solidFill>
              </a:rPr>
            </a:br>
            <a:r>
              <a:rPr lang="en-US" dirty="0" smtClean="0">
                <a:solidFill>
                  <a:srgbClr val="009900"/>
                </a:solidFill>
              </a:rPr>
              <a:t>11. 10 pairs of cranial nerves</a:t>
            </a:r>
            <a:r>
              <a:rPr lang="en-US" dirty="0" smtClean="0">
                <a:solidFill>
                  <a:srgbClr val="C00000"/>
                </a:solidFill>
              </a:rPr>
              <a:t/>
            </a:r>
            <a:br>
              <a:rPr lang="en-US" dirty="0" smtClean="0">
                <a:solidFill>
                  <a:srgbClr val="C00000"/>
                </a:solidFill>
              </a:rPr>
            </a:br>
            <a:r>
              <a:rPr lang="en-US" dirty="0" err="1" smtClean="0">
                <a:solidFill>
                  <a:srgbClr val="C00000"/>
                </a:solidFill>
              </a:rPr>
              <a:t>EX:</a:t>
            </a:r>
            <a:r>
              <a:rPr lang="en-US" dirty="0" err="1" smtClean="0">
                <a:solidFill>
                  <a:srgbClr val="FF0000"/>
                </a:solidFill>
              </a:rPr>
              <a:t>Naja</a:t>
            </a:r>
            <a:r>
              <a:rPr lang="en-US" dirty="0" smtClean="0">
                <a:solidFill>
                  <a:srgbClr val="FF0000"/>
                </a:solidFill>
              </a:rPr>
              <a:t>, </a:t>
            </a:r>
            <a:r>
              <a:rPr lang="en-US" dirty="0" err="1" smtClean="0">
                <a:solidFill>
                  <a:srgbClr val="FF0000"/>
                </a:solidFill>
              </a:rPr>
              <a:t>Naja</a:t>
            </a:r>
            <a:r>
              <a:rPr lang="en-US" dirty="0" smtClean="0">
                <a:solidFill>
                  <a:srgbClr val="FF0000"/>
                </a:solidFill>
              </a:rPr>
              <a:t>  </a:t>
            </a:r>
            <a:r>
              <a:rPr lang="en-US" dirty="0" err="1" smtClean="0">
                <a:solidFill>
                  <a:srgbClr val="FF0000"/>
                </a:solidFill>
              </a:rPr>
              <a:t>hannah</a:t>
            </a:r>
            <a:r>
              <a:rPr lang="en-US" dirty="0" smtClean="0">
                <a:solidFill>
                  <a:srgbClr val="FF0000"/>
                </a:solidFill>
              </a:rPr>
              <a:t>, </a:t>
            </a:r>
            <a:r>
              <a:rPr lang="en-US" dirty="0" err="1" smtClean="0">
                <a:solidFill>
                  <a:srgbClr val="FF0000"/>
                </a:solidFill>
              </a:rPr>
              <a:t>Bungarus</a:t>
            </a:r>
            <a:r>
              <a:rPr lang="en-US" dirty="0" smtClean="0">
                <a:solidFill>
                  <a:srgbClr val="FF0000"/>
                </a:solidFill>
              </a:rPr>
              <a:t>, </a:t>
            </a:r>
            <a:r>
              <a:rPr lang="en-US" dirty="0" err="1" smtClean="0">
                <a:solidFill>
                  <a:srgbClr val="FF0000"/>
                </a:solidFill>
              </a:rPr>
              <a:t>Russel,s</a:t>
            </a:r>
            <a:r>
              <a:rPr lang="en-US" dirty="0" smtClean="0">
                <a:solidFill>
                  <a:srgbClr val="FF0000"/>
                </a:solidFill>
              </a:rPr>
              <a:t> viper,  </a:t>
            </a:r>
            <a:r>
              <a:rPr lang="en-US" dirty="0" err="1" smtClean="0">
                <a:solidFill>
                  <a:srgbClr val="FF0000"/>
                </a:solidFill>
              </a:rPr>
              <a:t>Hydrophis</a:t>
            </a:r>
            <a:r>
              <a:rPr lang="en-US" dirty="0" smtClean="0">
                <a:solidFill>
                  <a:srgbClr val="FF0000"/>
                </a:solidFill>
              </a:rPr>
              <a:t>, </a:t>
            </a:r>
            <a:r>
              <a:rPr lang="en-US" dirty="0" err="1" smtClean="0">
                <a:solidFill>
                  <a:srgbClr val="FF0000"/>
                </a:solidFill>
              </a:rPr>
              <a:t>Enhydrina</a:t>
            </a:r>
            <a:r>
              <a:rPr lang="en-US" dirty="0" smtClean="0">
                <a:solidFill>
                  <a:srgbClr val="FF0000"/>
                </a:solidFill>
              </a:rPr>
              <a:t>, </a:t>
            </a:r>
            <a:r>
              <a:rPr lang="en-US" dirty="0" err="1" smtClean="0">
                <a:solidFill>
                  <a:srgbClr val="FF0000"/>
                </a:solidFill>
              </a:rPr>
              <a:t>Echis</a:t>
            </a:r>
            <a:r>
              <a:rPr lang="en-US" dirty="0" smtClean="0">
                <a:solidFill>
                  <a:srgbClr val="FF0000"/>
                </a:solidFill>
              </a:rPr>
              <a:t>, </a:t>
            </a:r>
            <a:r>
              <a:rPr lang="en-US" dirty="0" err="1" smtClean="0">
                <a:solidFill>
                  <a:srgbClr val="FF0000"/>
                </a:solidFill>
              </a:rPr>
              <a:t>Hemibungarus</a:t>
            </a:r>
            <a:r>
              <a:rPr lang="en-US" dirty="0" smtClean="0">
                <a:solidFill>
                  <a:srgbClr val="FF0000"/>
                </a:solidFill>
              </a:rPr>
              <a:t>, </a:t>
            </a:r>
            <a:r>
              <a:rPr lang="en-US" dirty="0" err="1" smtClean="0">
                <a:solidFill>
                  <a:srgbClr val="FF0000"/>
                </a:solidFill>
              </a:rPr>
              <a:t>Typhlops</a:t>
            </a:r>
            <a:r>
              <a:rPr lang="en-US" dirty="0" smtClean="0">
                <a:solidFill>
                  <a:srgbClr val="FF0000"/>
                </a:solidFill>
              </a:rPr>
              <a:t>, Python, </a:t>
            </a:r>
            <a:r>
              <a:rPr lang="en-US" dirty="0" err="1" smtClean="0">
                <a:solidFill>
                  <a:srgbClr val="FF0000"/>
                </a:solidFill>
              </a:rPr>
              <a:t>Eryx</a:t>
            </a:r>
            <a:r>
              <a:rPr lang="en-US" dirty="0" smtClean="0">
                <a:solidFill>
                  <a:srgbClr val="FF0000"/>
                </a:solidFill>
              </a:rPr>
              <a:t>, </a:t>
            </a:r>
            <a:r>
              <a:rPr lang="en-US" dirty="0" err="1" smtClean="0">
                <a:solidFill>
                  <a:srgbClr val="FF0000"/>
                </a:solidFill>
              </a:rPr>
              <a:t>Tropidonotus</a:t>
            </a:r>
            <a:endParaRPr lang="en-US" dirty="0">
              <a:solidFill>
                <a:srgbClr val="C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dian Cobra"/>
          <p:cNvPicPr>
            <a:picLocks noChangeAspect="1" noChangeArrowheads="1"/>
          </p:cNvPicPr>
          <p:nvPr/>
        </p:nvPicPr>
        <p:blipFill>
          <a:blip r:embed="rId3" cstate="print"/>
          <a:srcRect/>
          <a:stretch>
            <a:fillRect/>
          </a:stretch>
        </p:blipFill>
        <p:spPr bwMode="auto">
          <a:xfrm>
            <a:off x="1143000" y="914400"/>
            <a:ext cx="7239000" cy="4800600"/>
          </a:xfrm>
          <a:prstGeom prst="rect">
            <a:avLst/>
          </a:prstGeom>
          <a:noFill/>
        </p:spPr>
      </p:pic>
      <p:sp>
        <p:nvSpPr>
          <p:cNvPr id="3" name="Rectangle 2"/>
          <p:cNvSpPr/>
          <p:nvPr/>
        </p:nvSpPr>
        <p:spPr>
          <a:xfrm>
            <a:off x="2438401" y="304800"/>
            <a:ext cx="2690002" cy="646331"/>
          </a:xfrm>
          <a:prstGeom prst="rect">
            <a:avLst/>
          </a:prstGeom>
        </p:spPr>
        <p:txBody>
          <a:bodyPr wrap="square">
            <a:spAutoFit/>
          </a:bodyPr>
          <a:lstStyle/>
          <a:p>
            <a:pPr algn="ctr"/>
            <a:r>
              <a:rPr lang="en-US" sz="3600" b="1" dirty="0" err="1" smtClean="0">
                <a:solidFill>
                  <a:srgbClr val="FF0000"/>
                </a:solidFill>
              </a:rPr>
              <a:t>Naja</a:t>
            </a:r>
            <a:r>
              <a:rPr lang="en-US" sz="3600" b="1" dirty="0" smtClean="0">
                <a:solidFill>
                  <a:srgbClr val="FF0000"/>
                </a:solidFill>
              </a:rPr>
              <a:t>  </a:t>
            </a:r>
            <a:r>
              <a:rPr lang="en-US" sz="3600" b="1" dirty="0" err="1" smtClean="0">
                <a:solidFill>
                  <a:srgbClr val="FF0000"/>
                </a:solidFill>
              </a:rPr>
              <a:t>naja</a:t>
            </a:r>
            <a:endParaRPr lang="en-US" sz="3600" b="1" dirty="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Ophiophagus</a:t>
            </a:r>
            <a:r>
              <a:rPr lang="en-US" i="1" dirty="0" smtClean="0"/>
              <a:t> </a:t>
            </a:r>
            <a:r>
              <a:rPr lang="en-US" i="1" dirty="0" err="1" smtClean="0"/>
              <a:t>hanna</a:t>
            </a:r>
            <a:endParaRPr lang="en-US" i="1" dirty="0"/>
          </a:p>
        </p:txBody>
      </p:sp>
      <p:pic>
        <p:nvPicPr>
          <p:cNvPr id="19458" name="Picture 2" descr="Adult king cobra"/>
          <p:cNvPicPr>
            <a:picLocks noChangeAspect="1" noChangeArrowheads="1"/>
          </p:cNvPicPr>
          <p:nvPr/>
        </p:nvPicPr>
        <p:blipFill>
          <a:blip r:embed="rId2" cstate="print"/>
          <a:srcRect/>
          <a:stretch>
            <a:fillRect/>
          </a:stretch>
        </p:blipFill>
        <p:spPr bwMode="auto">
          <a:xfrm>
            <a:off x="838200" y="1371600"/>
            <a:ext cx="7696200" cy="50292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monte.k12.co.us/delta/ola/StudentWebs/DangerAnimals/King%20Cobra.jpg"/>
          <p:cNvPicPr>
            <a:picLocks noChangeAspect="1" noChangeArrowheads="1"/>
          </p:cNvPicPr>
          <p:nvPr/>
        </p:nvPicPr>
        <p:blipFill>
          <a:blip r:embed="rId2" cstate="print"/>
          <a:srcRect/>
          <a:stretch>
            <a:fillRect/>
          </a:stretch>
        </p:blipFill>
        <p:spPr bwMode="auto">
          <a:xfrm>
            <a:off x="685800" y="1143000"/>
            <a:ext cx="7543800" cy="5410200"/>
          </a:xfrm>
          <a:prstGeom prst="rect">
            <a:avLst/>
          </a:prstGeom>
          <a:noFill/>
        </p:spPr>
      </p:pic>
      <p:sp>
        <p:nvSpPr>
          <p:cNvPr id="3" name="Rectangle 2"/>
          <p:cNvSpPr/>
          <p:nvPr/>
        </p:nvSpPr>
        <p:spPr>
          <a:xfrm>
            <a:off x="609600" y="304800"/>
            <a:ext cx="7620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err="1" smtClean="0"/>
              <a:t>Ophiophagus</a:t>
            </a:r>
            <a:r>
              <a:rPr lang="en-US" sz="4400" i="1" dirty="0" smtClean="0"/>
              <a:t> </a:t>
            </a:r>
            <a:r>
              <a:rPr lang="en-US" sz="4400" i="1" dirty="0" err="1" smtClean="0"/>
              <a:t>hanna</a:t>
            </a:r>
            <a:r>
              <a:rPr lang="en-US" sz="4400" i="1" dirty="0" smtClean="0"/>
              <a:t>(King cobra)</a:t>
            </a:r>
            <a:endParaRPr lang="en-US" sz="4400" i="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Bungarus</a:t>
            </a:r>
            <a:r>
              <a:rPr lang="en-US" i="1" dirty="0" smtClean="0"/>
              <a:t> </a:t>
            </a:r>
            <a:r>
              <a:rPr lang="en-US" i="1" dirty="0" err="1" smtClean="0"/>
              <a:t>cerulius</a:t>
            </a:r>
            <a:endParaRPr lang="en-US" i="1" dirty="0"/>
          </a:p>
        </p:txBody>
      </p:sp>
      <p:pic>
        <p:nvPicPr>
          <p:cNvPr id="39938" name="Picture 2" descr="http://media1.picsearch.com/is?O8wooB8y9xFFJ0g_-mU8_ykFZziW7yuRqIYXu9O31sA"/>
          <p:cNvPicPr>
            <a:picLocks noChangeAspect="1" noChangeArrowheads="1"/>
          </p:cNvPicPr>
          <p:nvPr/>
        </p:nvPicPr>
        <p:blipFill>
          <a:blip r:embed="rId2" cstate="print"/>
          <a:srcRect/>
          <a:stretch>
            <a:fillRect/>
          </a:stretch>
        </p:blipFill>
        <p:spPr bwMode="auto">
          <a:xfrm>
            <a:off x="228600" y="1600200"/>
            <a:ext cx="8382000" cy="44958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bungarus</a:t>
            </a:r>
            <a:r>
              <a:rPr lang="en-US" dirty="0" smtClean="0"/>
              <a:t> </a:t>
            </a:r>
            <a:r>
              <a:rPr lang="en-US" dirty="0" err="1" smtClean="0"/>
              <a:t>perulius</a:t>
            </a:r>
            <a:endParaRPr lang="en-US" dirty="0"/>
          </a:p>
        </p:txBody>
      </p:sp>
      <p:pic>
        <p:nvPicPr>
          <p:cNvPr id="30722" name="Picture 2" descr="http://media1.picsearch.com/is?O8wooB8y9xFFJ0g_-mU8_ykFZziW7yuRqIYXu9O31sA"/>
          <p:cNvPicPr>
            <a:picLocks noChangeAspect="1" noChangeArrowheads="1"/>
          </p:cNvPicPr>
          <p:nvPr/>
        </p:nvPicPr>
        <p:blipFill>
          <a:blip r:embed="rId2" cstate="print"/>
          <a:srcRect/>
          <a:stretch>
            <a:fillRect/>
          </a:stretch>
        </p:blipFill>
        <p:spPr bwMode="auto">
          <a:xfrm>
            <a:off x="1371600" y="1981200"/>
            <a:ext cx="6477000" cy="4191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rait"/>
          <p:cNvPicPr>
            <a:picLocks noChangeAspect="1" noChangeArrowheads="1"/>
          </p:cNvPicPr>
          <p:nvPr/>
        </p:nvPicPr>
        <p:blipFill>
          <a:blip r:embed="rId2" cstate="print"/>
          <a:srcRect/>
          <a:stretch>
            <a:fillRect/>
          </a:stretch>
        </p:blipFill>
        <p:spPr bwMode="auto">
          <a:xfrm>
            <a:off x="914400" y="533400"/>
            <a:ext cx="7540625" cy="54864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Russels</a:t>
            </a:r>
            <a:r>
              <a:rPr lang="en-US" dirty="0" smtClean="0"/>
              <a:t> viper</a:t>
            </a:r>
            <a:endParaRPr lang="en-US" dirty="0"/>
          </a:p>
        </p:txBody>
      </p:sp>
      <p:pic>
        <p:nvPicPr>
          <p:cNvPr id="34818" name="Picture 2" descr="vip16.jpg"/>
          <p:cNvPicPr>
            <a:picLocks noChangeAspect="1" noChangeArrowheads="1"/>
          </p:cNvPicPr>
          <p:nvPr/>
        </p:nvPicPr>
        <p:blipFill>
          <a:blip r:embed="rId2" cstate="print"/>
          <a:srcRect/>
          <a:stretch>
            <a:fillRect/>
          </a:stretch>
        </p:blipFill>
        <p:spPr bwMode="auto">
          <a:xfrm>
            <a:off x="1524000" y="1905000"/>
            <a:ext cx="5943600" cy="41148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indiansnakes.org/sites/default/files/styles/large/public/snakes/image/Rat%20Snake%20(1%20of%201)-8.jpg?itok=1tpxyz33"/>
          <p:cNvPicPr>
            <a:picLocks noChangeAspect="1" noChangeArrowheads="1"/>
          </p:cNvPicPr>
          <p:nvPr/>
        </p:nvPicPr>
        <p:blipFill>
          <a:blip r:embed="rId2" cstate="print"/>
          <a:srcRect/>
          <a:stretch>
            <a:fillRect/>
          </a:stretch>
        </p:blipFill>
        <p:spPr bwMode="auto">
          <a:xfrm>
            <a:off x="533400" y="1524000"/>
            <a:ext cx="7924800" cy="5029200"/>
          </a:xfrm>
          <a:prstGeom prst="rect">
            <a:avLst/>
          </a:prstGeom>
          <a:noFill/>
        </p:spPr>
      </p:pic>
      <p:sp>
        <p:nvSpPr>
          <p:cNvPr id="4" name="Rectangle 3"/>
          <p:cNvSpPr/>
          <p:nvPr/>
        </p:nvSpPr>
        <p:spPr>
          <a:xfrm>
            <a:off x="533400" y="762000"/>
            <a:ext cx="8077200" cy="707886"/>
          </a:xfrm>
          <a:prstGeom prst="rect">
            <a:avLst/>
          </a:prstGeom>
        </p:spPr>
        <p:txBody>
          <a:bodyPr wrap="square">
            <a:spAutoFit/>
          </a:bodyPr>
          <a:lstStyle/>
          <a:p>
            <a:pPr algn="ctr"/>
            <a:r>
              <a:rPr lang="en-US" sz="4000" b="1" i="1" dirty="0" err="1" smtClean="0">
                <a:latin typeface="Times New Roman" pitchFamily="18" charset="0"/>
                <a:cs typeface="Times New Roman" pitchFamily="18" charset="0"/>
              </a:rPr>
              <a:t>Ptyas</a:t>
            </a:r>
            <a:r>
              <a:rPr lang="en-US" sz="4000" dirty="0" smtClean="0">
                <a:latin typeface="Times New Roman" pitchFamily="18" charset="0"/>
                <a:cs typeface="Times New Roman" pitchFamily="18" charset="0"/>
              </a:rPr>
              <a:t>(rat </a:t>
            </a:r>
            <a:r>
              <a:rPr lang="en-US" sz="4000" b="1" dirty="0" smtClean="0">
                <a:latin typeface="Times New Roman" pitchFamily="18" charset="0"/>
                <a:cs typeface="Times New Roman" pitchFamily="18" charset="0"/>
              </a:rPr>
              <a:t>S</a:t>
            </a:r>
            <a:r>
              <a:rPr lang="en-US" sz="4000" dirty="0" smtClean="0">
                <a:latin typeface="Times New Roman" pitchFamily="18" charset="0"/>
                <a:cs typeface="Times New Roman" pitchFamily="18" charset="0"/>
              </a:rPr>
              <a:t>nake,)</a:t>
            </a:r>
            <a:endParaRPr lang="en-US" sz="4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ces.iisc.ernet.in/snakes/IMAGES/RAT_SNAK.JPG"/>
          <p:cNvPicPr>
            <a:picLocks noChangeAspect="1" noChangeArrowheads="1"/>
          </p:cNvPicPr>
          <p:nvPr/>
        </p:nvPicPr>
        <p:blipFill>
          <a:blip r:embed="rId2" cstate="print"/>
          <a:srcRect/>
          <a:stretch>
            <a:fillRect/>
          </a:stretch>
        </p:blipFill>
        <p:spPr bwMode="auto">
          <a:xfrm>
            <a:off x="2209800" y="1676400"/>
            <a:ext cx="5372100" cy="4000501"/>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646331"/>
          </a:xfrm>
          <a:prstGeom prst="rect">
            <a:avLst/>
          </a:prstGeom>
        </p:spPr>
        <p:txBody>
          <a:bodyPr wrap="square">
            <a:spAutoFit/>
          </a:bodyPr>
          <a:lstStyle/>
          <a:p>
            <a:r>
              <a:rPr lang="en-US" sz="3600" b="1" i="1" dirty="0" err="1" smtClean="0">
                <a:latin typeface="Times New Roman" pitchFamily="18" charset="0"/>
                <a:cs typeface="Times New Roman" pitchFamily="18" charset="0"/>
              </a:rPr>
              <a:t>Tropidonotous</a:t>
            </a:r>
            <a:r>
              <a:rPr lang="en-US" sz="3600" dirty="0" smtClean="0">
                <a:latin typeface="Times New Roman" pitchFamily="18" charset="0"/>
                <a:cs typeface="Times New Roman" pitchFamily="18" charset="0"/>
              </a:rPr>
              <a:t>(grass snake or pond snake)</a:t>
            </a:r>
            <a:endParaRPr lang="en-US" sz="3600" dirty="0"/>
          </a:p>
        </p:txBody>
      </p:sp>
      <p:pic>
        <p:nvPicPr>
          <p:cNvPr id="65538" name="Picture 2" descr="http://farm7.staticflickr.com/6168/6161790268_c17e7b8340_z.jpg"/>
          <p:cNvPicPr>
            <a:picLocks noChangeAspect="1" noChangeArrowheads="1"/>
          </p:cNvPicPr>
          <p:nvPr/>
        </p:nvPicPr>
        <p:blipFill>
          <a:blip r:embed="rId2" cstate="print"/>
          <a:srcRect/>
          <a:stretch>
            <a:fillRect/>
          </a:stretch>
        </p:blipFill>
        <p:spPr bwMode="auto">
          <a:xfrm>
            <a:off x="762000" y="1371600"/>
            <a:ext cx="7696200" cy="4981576"/>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arod.com.au/arod/pictures/squamata/hydrophiidae/hydrophis/Hydrophis-czeblukovi-thumb.jpg"/>
          <p:cNvPicPr>
            <a:picLocks noChangeAspect="1" noChangeArrowheads="1"/>
          </p:cNvPicPr>
          <p:nvPr/>
        </p:nvPicPr>
        <p:blipFill>
          <a:blip r:embed="rId3"/>
          <a:srcRect/>
          <a:stretch>
            <a:fillRect/>
          </a:stretch>
        </p:blipFill>
        <p:spPr bwMode="auto">
          <a:xfrm>
            <a:off x="1143000" y="1524000"/>
            <a:ext cx="6477000" cy="3886200"/>
          </a:xfrm>
          <a:prstGeom prst="rect">
            <a:avLst/>
          </a:prstGeom>
          <a:noFill/>
        </p:spPr>
      </p:pic>
      <p:sp>
        <p:nvSpPr>
          <p:cNvPr id="3" name="Rectangle 2"/>
          <p:cNvSpPr/>
          <p:nvPr/>
        </p:nvSpPr>
        <p:spPr>
          <a:xfrm>
            <a:off x="2667000" y="457200"/>
            <a:ext cx="2473425" cy="646331"/>
          </a:xfrm>
          <a:prstGeom prst="rect">
            <a:avLst/>
          </a:prstGeom>
        </p:spPr>
        <p:txBody>
          <a:bodyPr wrap="square">
            <a:spAutoFit/>
          </a:bodyPr>
          <a:lstStyle/>
          <a:p>
            <a:pPr algn="ctr"/>
            <a:r>
              <a:rPr lang="en-US" sz="3600" b="1" dirty="0" err="1" smtClean="0">
                <a:solidFill>
                  <a:srgbClr val="0000FF"/>
                </a:solidFill>
              </a:rPr>
              <a:t>Hydrophis</a:t>
            </a:r>
            <a:endParaRPr lang="en-US" sz="3600" b="1" dirty="0">
              <a:solidFill>
                <a:srgbClr val="0000F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indiansnakes.org/sites/default/files/styles/large/public/snakes/image/Hook%20Nose-3%20-%20Copy.jpg?itok=bEe2f7jO"/>
          <p:cNvPicPr>
            <a:picLocks noChangeAspect="1" noChangeArrowheads="1"/>
          </p:cNvPicPr>
          <p:nvPr/>
        </p:nvPicPr>
        <p:blipFill>
          <a:blip r:embed="rId3"/>
          <a:srcRect/>
          <a:stretch>
            <a:fillRect/>
          </a:stretch>
        </p:blipFill>
        <p:spPr bwMode="auto">
          <a:xfrm>
            <a:off x="1219200" y="1828800"/>
            <a:ext cx="7086600" cy="3886200"/>
          </a:xfrm>
          <a:prstGeom prst="rect">
            <a:avLst/>
          </a:prstGeom>
          <a:noFill/>
        </p:spPr>
      </p:pic>
      <p:sp>
        <p:nvSpPr>
          <p:cNvPr id="3" name="Rectangle 2"/>
          <p:cNvSpPr/>
          <p:nvPr/>
        </p:nvSpPr>
        <p:spPr>
          <a:xfrm>
            <a:off x="2971800" y="609600"/>
            <a:ext cx="2162726" cy="646331"/>
          </a:xfrm>
          <a:prstGeom prst="rect">
            <a:avLst/>
          </a:prstGeom>
        </p:spPr>
        <p:txBody>
          <a:bodyPr wrap="square">
            <a:spAutoFit/>
          </a:bodyPr>
          <a:lstStyle/>
          <a:p>
            <a:pPr algn="ctr"/>
            <a:r>
              <a:rPr lang="en-US" sz="3600" b="1" dirty="0" err="1" smtClean="0">
                <a:solidFill>
                  <a:srgbClr val="FF33CC"/>
                </a:solidFill>
              </a:rPr>
              <a:t>Enhydrina</a:t>
            </a:r>
            <a:endParaRPr lang="en-US" sz="3600" b="1" dirty="0">
              <a:solidFill>
                <a:srgbClr val="FF33CC"/>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images.dailystar.co.uk/dynamic/1/photos/611000/53611.jpg"/>
          <p:cNvPicPr>
            <a:picLocks noChangeAspect="1" noChangeArrowheads="1"/>
          </p:cNvPicPr>
          <p:nvPr/>
        </p:nvPicPr>
        <p:blipFill>
          <a:blip r:embed="rId3"/>
          <a:srcRect/>
          <a:stretch>
            <a:fillRect/>
          </a:stretch>
        </p:blipFill>
        <p:spPr bwMode="auto">
          <a:xfrm>
            <a:off x="1143000" y="1066800"/>
            <a:ext cx="7239000" cy="4648200"/>
          </a:xfrm>
          <a:prstGeom prst="rect">
            <a:avLst/>
          </a:prstGeom>
          <a:noFill/>
        </p:spPr>
      </p:pic>
      <p:sp>
        <p:nvSpPr>
          <p:cNvPr id="3" name="Rectangle 2"/>
          <p:cNvSpPr/>
          <p:nvPr/>
        </p:nvSpPr>
        <p:spPr>
          <a:xfrm>
            <a:off x="2438401" y="381000"/>
            <a:ext cx="2559806" cy="646331"/>
          </a:xfrm>
          <a:prstGeom prst="rect">
            <a:avLst/>
          </a:prstGeom>
        </p:spPr>
        <p:txBody>
          <a:bodyPr wrap="square">
            <a:spAutoFit/>
          </a:bodyPr>
          <a:lstStyle/>
          <a:p>
            <a:pPr algn="ctr"/>
            <a:r>
              <a:rPr lang="en-US" sz="3600" b="1" dirty="0" smtClean="0">
                <a:solidFill>
                  <a:srgbClr val="FF33CC"/>
                </a:solidFill>
              </a:rPr>
              <a:t>Python</a:t>
            </a:r>
            <a:endParaRPr lang="en-US" sz="3600" b="1" dirty="0">
              <a:solidFill>
                <a:srgbClr val="FF33CC"/>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cdn2.arkive.org/media/8E/8EF855B4-4087-45AF-88ED-136EC23E27E9/Presentation.Large/Brahminy-blind-snake-on-a-leaf.jpg"/>
          <p:cNvPicPr>
            <a:picLocks noChangeAspect="1" noChangeArrowheads="1"/>
          </p:cNvPicPr>
          <p:nvPr/>
        </p:nvPicPr>
        <p:blipFill>
          <a:blip r:embed="rId3"/>
          <a:srcRect/>
          <a:stretch>
            <a:fillRect/>
          </a:stretch>
        </p:blipFill>
        <p:spPr bwMode="auto">
          <a:xfrm>
            <a:off x="1676400" y="1524000"/>
            <a:ext cx="6191250" cy="4076701"/>
          </a:xfrm>
          <a:prstGeom prst="rect">
            <a:avLst/>
          </a:prstGeom>
          <a:noFill/>
        </p:spPr>
      </p:pic>
      <p:sp>
        <p:nvSpPr>
          <p:cNvPr id="3" name="Rectangle 2"/>
          <p:cNvSpPr/>
          <p:nvPr/>
        </p:nvSpPr>
        <p:spPr>
          <a:xfrm>
            <a:off x="2667000" y="609600"/>
            <a:ext cx="2414723" cy="646331"/>
          </a:xfrm>
          <a:prstGeom prst="rect">
            <a:avLst/>
          </a:prstGeom>
        </p:spPr>
        <p:txBody>
          <a:bodyPr wrap="square">
            <a:spAutoFit/>
          </a:bodyPr>
          <a:lstStyle/>
          <a:p>
            <a:pPr algn="ctr"/>
            <a:r>
              <a:rPr lang="en-US" sz="3600" b="1" dirty="0" err="1" smtClean="0">
                <a:solidFill>
                  <a:srgbClr val="FF33CC"/>
                </a:solidFill>
              </a:rPr>
              <a:t>Typhlops</a:t>
            </a:r>
            <a:endParaRPr lang="en-US" sz="3600" b="1" dirty="0">
              <a:solidFill>
                <a:srgbClr val="FF33CC"/>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www.kingsnake.com/sandboa/muelleri.jpg"/>
          <p:cNvPicPr>
            <a:picLocks noChangeAspect="1" noChangeArrowheads="1"/>
          </p:cNvPicPr>
          <p:nvPr/>
        </p:nvPicPr>
        <p:blipFill>
          <a:blip r:embed="rId3"/>
          <a:srcRect/>
          <a:stretch>
            <a:fillRect/>
          </a:stretch>
        </p:blipFill>
        <p:spPr bwMode="auto">
          <a:xfrm>
            <a:off x="1066800" y="1752600"/>
            <a:ext cx="7315200" cy="4038600"/>
          </a:xfrm>
          <a:prstGeom prst="rect">
            <a:avLst/>
          </a:prstGeom>
          <a:noFill/>
        </p:spPr>
      </p:pic>
      <p:sp>
        <p:nvSpPr>
          <p:cNvPr id="3" name="Rectangle 2"/>
          <p:cNvSpPr/>
          <p:nvPr/>
        </p:nvSpPr>
        <p:spPr>
          <a:xfrm>
            <a:off x="2667000" y="609600"/>
            <a:ext cx="2195881" cy="646331"/>
          </a:xfrm>
          <a:prstGeom prst="rect">
            <a:avLst/>
          </a:prstGeom>
        </p:spPr>
        <p:txBody>
          <a:bodyPr wrap="square">
            <a:spAutoFit/>
          </a:bodyPr>
          <a:lstStyle/>
          <a:p>
            <a:pPr algn="ctr"/>
            <a:r>
              <a:rPr lang="en-US" sz="3600" b="1" dirty="0" err="1" smtClean="0">
                <a:solidFill>
                  <a:srgbClr val="FF33CC"/>
                </a:solidFill>
              </a:rPr>
              <a:t>Eryx</a:t>
            </a:r>
            <a:endParaRPr lang="en-US" sz="3600" b="1" dirty="0">
              <a:solidFill>
                <a:srgbClr val="FF33CC"/>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33400" y="609600"/>
            <a:ext cx="8153400" cy="6019800"/>
          </a:xfrm>
          <a:prstGeom prst="rect">
            <a:avLst/>
          </a:prstGeom>
          <a:noFill/>
          <a:ln w="12700">
            <a:noFill/>
            <a:miter lim="800000"/>
            <a:headEnd type="none" w="sm" len="sm"/>
            <a:tailEnd type="none" w="sm" len="sm"/>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adventisthealthcare.com/adam/graphics/images/en/15024.jpg"/>
          <p:cNvPicPr>
            <a:picLocks noChangeAspect="1" noChangeArrowheads="1"/>
          </p:cNvPicPr>
          <p:nvPr/>
        </p:nvPicPr>
        <p:blipFill>
          <a:blip r:embed="rId2" cstate="print"/>
          <a:srcRect/>
          <a:stretch>
            <a:fillRect/>
          </a:stretch>
        </p:blipFill>
        <p:spPr bwMode="auto">
          <a:xfrm>
            <a:off x="533400" y="457200"/>
            <a:ext cx="8077200" cy="5867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poisonous apparatus of pit viper</a:t>
            </a:r>
            <a:endParaRPr lang="en-US" dirty="0"/>
          </a:p>
        </p:txBody>
      </p:sp>
      <p:pic>
        <p:nvPicPr>
          <p:cNvPr id="40962" name="Picture 2" descr="http://media4.picsearch.com/is?ECiJsO_f2Msh0Vku9HEVC8IWHL8Mn42V-FP0opSR49g"/>
          <p:cNvPicPr>
            <a:picLocks noChangeAspect="1" noChangeArrowheads="1"/>
          </p:cNvPicPr>
          <p:nvPr/>
        </p:nvPicPr>
        <p:blipFill>
          <a:blip r:embed="rId2" cstate="print"/>
          <a:srcRect/>
          <a:stretch>
            <a:fillRect/>
          </a:stretch>
        </p:blipFill>
        <p:spPr bwMode="auto">
          <a:xfrm>
            <a:off x="1066800" y="1524000"/>
            <a:ext cx="7391400" cy="5334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355</Words>
  <Application>Microsoft Office PowerPoint</Application>
  <PresentationFormat>On-screen Show (4:3)</PresentationFormat>
  <Paragraphs>106</Paragraphs>
  <Slides>79</Slides>
  <Notes>13</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Slide 1</vt:lpstr>
      <vt:lpstr>Slide 2</vt:lpstr>
      <vt:lpstr>Slide 3</vt:lpstr>
      <vt:lpstr>Slide 4</vt:lpstr>
      <vt:lpstr>Slide 5</vt:lpstr>
      <vt:lpstr>Slide 6</vt:lpstr>
      <vt:lpstr>Slide 7</vt:lpstr>
      <vt:lpstr>Slide 8</vt:lpstr>
      <vt:lpstr>poisonous apparatus of pit viper</vt:lpstr>
      <vt:lpstr>Himalayan Pit Viper (Gloydius himalayanus) Photo Credit: F. Tillack</vt:lpstr>
      <vt:lpstr>Hydrophis-sea snake</vt:lpstr>
      <vt:lpstr>Coral snake</vt:lpstr>
      <vt:lpstr>Slide 13</vt:lpstr>
      <vt:lpstr>Echis carinata</vt:lpstr>
      <vt:lpstr>                      REPTILIA Reptiles are ectothermic-cold blooded amniotes They originated  from labyrinthodont amphibians  gave rise to reptiles during the carboniferous period.  Mesozoic era – Golden age of Reptiles    </vt:lpstr>
      <vt:lpstr>Reptiles lay cledoic eggs-(covered by calcareous shell-to allow the passage of air to provide oxygen) on land with extra embryonic membranes namely amnion, allantois,chorion &amp; yolk sac  extra embryonic membranes make the egg an independent` life support system’  amniotic egg</vt:lpstr>
      <vt:lpstr>Key adaptations that led to the success of Reptiles  1.cledoic eggs 2.The evolution of `dry scaly skin’ to prevent water loss  3.Two pairs of pentadactyl limbs with clawed digits for moving on land 4.Pulmonary breathing &amp; 5.Internal fertilization </vt:lpstr>
      <vt:lpstr>Class REPTILIA includes  the extinct dinosaurs(terrible lizards) &amp;  the extant chelonians,crocodilians,snakes, lizards &amp; sphenodon Herpetology-The study of poikilothermic tetrapods.</vt:lpstr>
      <vt:lpstr> General characters: 1.First true terrestrial,creeping or burrowing, amniotic tetrapods 2.Body-Head,neck,trunk &amp; tail 3.skin-rough,dry.Exoskeleton-horny epidermal scales,shields,&amp; claws 4.Dentition-acrodont,homodont &amp; polyphyodont (thecodont- crocodiles as seen in the mammals) chelonians-edentate  </vt:lpstr>
      <vt:lpstr>5.Monocondylic Skull ,temporal fossae Each half of the lower jaw-six bones, procoelus vertebrae,first two cervical vertebrae-atlas &amp; axis  two sacral vertebrae. 6.respiration-lungs;they use ribs &amp; intercostal muscles in ventilation(this feature developed for the first time) gaseous exchange takes place through vascular cloacal wall  in turtles</vt:lpstr>
      <vt:lpstr>7.Heart- incompletely 4 chambered except in crocodiles- 4 chambered.  sinus venosus is present,conus arteriosus absent three(3) aortic arches arise directly from ventricle(pulmonary,right &amp;left systemic arches). erythrocytes nucleate.</vt:lpstr>
      <vt:lpstr>8. metanephric kidneys, mesonephric duct(Wolfian duct) of the embryo functions as vasdeference in the males. Uricotelic(uricotelism an adaptation to conserve water) Cloaca  is divided into  coprodaeum, urodaeum and proctodaeum  </vt:lpstr>
      <vt:lpstr>9.12 pairs of cranial nerves snakes -10 pairs of cranial nerves Tympanic membrane-found at the inner border of the external auditory meatus. Middle ear has single ear ossicle called columella auris Jacobson’s organs-specialised olfactory structures highly developed in lizards &amp; snakes </vt:lpstr>
      <vt:lpstr>10.Males usually possess a muscular copulatory organ, except in Rhyncocephalians.  lizards &amp; snakes have a pair of hemipenes 11.cloaca- 3 chambered as seen in birds anterior-coprodaeum middle-urodaeum posterior-proctodaeum  </vt:lpstr>
      <vt:lpstr>12.Fertilization internal;oviparous some snakes-viviparous eggs –megalecithal &amp; cledoic Cleavage-meroblastic &amp; discoidal During development extra embryonic membranes namely amnion, allantois,chorion &amp; yolk sac are formed as in birds &amp; mammals</vt:lpstr>
      <vt:lpstr> Order:Chelonia: 1.called as turtles(marine) ,terrapins (fresh water) and tortoise(moist land) 2.body is short and broad 3. limbs are paddle like in aquatic 4.body is enclosed in a shell .It consists of dorsal carapace &amp;ventral plastron. 5.skull is anapsid,procoelous  vertebrae, sternum is absent 6. jaws  are edentate and covered by  horny sheath </vt:lpstr>
      <vt:lpstr>7.clavicles,interclavicle and abdominal ribs fused with  plastron 8 ductus botalli is present 9. cloacal aperture is longitudinal 10. males  posses a single penis 11. all are oviparous 12.cloacal respiration found in turtles 13.longest life span 14. Single  nosal opening is present</vt:lpstr>
      <vt:lpstr> Extant Reptiles -grouped into 4 orders 1.Chelonia-Chelone – marine green turtle,Testudo(Terrestrial form),Trionyx (fresh water form),Dermochelys(leather back turtle) 2.Rhyncocephalia–Sphenodon  (a`living fossil’,endemic to Newzealand) 3.Crocodilia –Crocodylus palustris(Indian Crocodile or maggur), Alligator (alligator) Gavialis gangeticus(Indian Gavial or gharial) 4.order:Squamata: Lizards &amp;snakes  </vt:lpstr>
      <vt:lpstr>Slide 29</vt:lpstr>
      <vt:lpstr>Slide 30</vt:lpstr>
      <vt:lpstr>Slide 31</vt:lpstr>
      <vt:lpstr>Slide 32</vt:lpstr>
      <vt:lpstr>Slide 33</vt:lpstr>
      <vt:lpstr>Slide 34</vt:lpstr>
      <vt:lpstr>Order: Rhynchocephalia 1.Sphenodon is the oldest living and considered as Living  fossil 2. Endemic to New Zealand and commonly known as tautara or hatteria lizard. 3. Body is lizard like 4.Skin is scaly and scales on  mid  dorsal line form a crest, olive green 5.  Limbs are relatively weak</vt:lpstr>
      <vt:lpstr>6. Skull is diapsid and vertebrae are  amphicoelous 7.Proatlas is present 8.Sternum and abdominal ribs  are present 9. Ribs are single headed and they bear uncinate process. 10.Dentition is acrodont and monophyodont</vt:lpstr>
      <vt:lpstr>11. A well developed penial or parietal  is present and sensitive to light 12 .Cloacal aperture is tranverse 13. Copulatory organ is absent. Urinary bladder is present. 14. Oviparous. 15.Insectivorous,carnivorous and nocturnal  Ex:Sphenodon</vt:lpstr>
      <vt:lpstr>sphenodon punctatus</vt:lpstr>
      <vt:lpstr>Order:Crocodilia; 1.includes crocodiles, alligators, caimans and gavialis 2. largest living  fresh water reptiles 3.Body is covered by bony plates(scutes) which are overlapped by horny epidermal plates</vt:lpstr>
      <vt:lpstr>4.Feet are webbed. Foer limbs are shorter than hind limbs 5.  Tail is long.strong and laterally compressed,oar shaped,help in swimming 6.Jaws are elongated &amp; teeth are thecodont 7. Diaphragm present between thoracic &amp; abdominal cavities</vt:lpstr>
      <vt:lpstr>8. Skull is diapsid. Procoelous verte brae, proatlas is present 9. Ribs are double headed with capitulum &amp;tuberculum 10.Thoracic ribs  posses uncinate processes. Abdominal ribs present 11.Clavicles absent.Interclavicle present 12.Nostrils are situated at the tip of snout</vt:lpstr>
      <vt:lpstr>13. Heart is 4 chambered. Foramen of panizza connects the left &amp; right sustemic arches 14. urinary bladder is absent. Cloacal aperture is longitudinal. 15.Single copulatory organ is present. 16. All are oviparous.Eggs are hard shelled EX: Crocodylus, Alligator, Caiman, Gavialis</vt:lpstr>
      <vt:lpstr>Slide 43</vt:lpstr>
      <vt:lpstr>Slide 44</vt:lpstr>
      <vt:lpstr>Gavial or gharial</vt:lpstr>
      <vt:lpstr>Slide 46</vt:lpstr>
      <vt:lpstr>Slide 47</vt:lpstr>
      <vt:lpstr>Slide 48</vt:lpstr>
      <vt:lpstr>4.Squamata  Lizards :Hemidactylus (wall lizard), Chameleon, Draco(flying lizard)  Snakes: Poisonous Snakes:Naja naja(cobra), Ophiophagus hanna(king cobra), Bungarus (krait)Daboia/Vipera russelli(chain viper)  Non-poisonous Snakes:Ptyas(rat Snake,) Tropidonotous(grass snake or pond snake)</vt:lpstr>
      <vt:lpstr>Order:Squamata: 1.includes  lizards &amp;snakes 2. largest order of living reptiles. Most successful  modern reptiles 3. body is covered by horny  epidermal scales 4.Skull is  modified diaspid type.  Procoelous vertebrae 5. Dentitionis acrodont or pleurodont  6.cloacal aperture is trasverse</vt:lpstr>
      <vt:lpstr>7.Males  posses a pair of  hemipenes 8. mostly  oviparous, some  are viviparous  two  suborders 1.Lacertilia 2.Ophidia</vt:lpstr>
      <vt:lpstr>  Suborder: Lacertilia: 1. includes  lizards 2.fore and hind limbs are present,bearing clawed digits (except Barkudia) 3. Eye lids are movable.  4. Tympanum present 5.T-shaped interclavicle present 6.Quadrate is immovable.sternum and episternum are present </vt:lpstr>
      <vt:lpstr>7.Ductus caroticus present which connecting systemic and carotid arches 8.many lizards exhibit caudal autotomy 9. tongue is entire 10.parietal eye is present 11. Urinary bladder is present</vt:lpstr>
      <vt:lpstr>EX: Calotes, Hemidactylus, Draco, Chameleon, Varanus,Uromastix, Mabuya, Barkudia</vt:lpstr>
      <vt:lpstr>Slide 55</vt:lpstr>
      <vt:lpstr>Slide 56</vt:lpstr>
      <vt:lpstr>Slide 57</vt:lpstr>
      <vt:lpstr>chameleon</vt:lpstr>
      <vt:lpstr>Slide 59</vt:lpstr>
      <vt:lpstr>Slide 60</vt:lpstr>
      <vt:lpstr>Slide 61</vt:lpstr>
      <vt:lpstr>Slide 62</vt:lpstr>
      <vt:lpstr>Sub order: Ophidia:  1.Includes snakes  2.body is covered by scales. Moulting occurs several times 3. limb and limb girdles are absent 4. sternum and episternum absent 5. tympanic membrane and middle ear cavity are absent 6. two halves are united by  a ligament</vt:lpstr>
      <vt:lpstr>7.Eye lids are immovable 8. tongue is bifid and ptotrusible 9.lungs,kidneys and gonads are asymmetrical 10. urinary bladder is absent 11. 10 pairs of cranial nerves EX:Naja, Naja  hannah, Bungarus, Russel,s viper,  Hydrophis, Enhydrina, Echis, Hemibungarus, Typhlops, Python, Eryx, Tropidonotus</vt:lpstr>
      <vt:lpstr>Slide 65</vt:lpstr>
      <vt:lpstr>Ophiophagus hanna</vt:lpstr>
      <vt:lpstr>Slide 67</vt:lpstr>
      <vt:lpstr>Bungarus cerulius</vt:lpstr>
      <vt:lpstr>bungarus perulius</vt:lpstr>
      <vt:lpstr>Russels viper</vt:lpstr>
      <vt:lpstr>Slide 71</vt:lpstr>
      <vt:lpstr>Slide 72</vt:lpstr>
      <vt:lpstr>Slide 73</vt:lpstr>
      <vt:lpstr>Slide 74</vt:lpstr>
      <vt:lpstr>Slide 75</vt:lpstr>
      <vt:lpstr>Slide 76</vt:lpstr>
      <vt:lpstr>Slide 77</vt:lpstr>
      <vt:lpstr>Slide 78</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Zoology</cp:lastModifiedBy>
  <cp:revision>162</cp:revision>
  <dcterms:created xsi:type="dcterms:W3CDTF">2012-07-09T14:34:18Z</dcterms:created>
  <dcterms:modified xsi:type="dcterms:W3CDTF">2015-07-29T07:44:50Z</dcterms:modified>
</cp:coreProperties>
</file>