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0CC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2744C2-DB4A-4E9E-86D3-42B141BCFFA0}" type="datetimeFigureOut">
              <a:rPr lang="en-US" smtClean="0"/>
              <a:t>6/22/2015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A3FE89-AD3C-41E5-A365-6E85EF5B6D5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AMPHIOXUS</a:t>
            </a:r>
            <a:endParaRPr lang="en-US" dirty="0"/>
          </a:p>
        </p:txBody>
      </p:sp>
      <p:sp>
        <p:nvSpPr>
          <p:cNvPr id="4" name="Slide Number Placeholder 3"/>
          <p:cNvSpPr>
            <a:spLocks noGrp="1"/>
          </p:cNvSpPr>
          <p:nvPr>
            <p:ph type="sldNum" sz="quarter" idx="10"/>
          </p:nvPr>
        </p:nvSpPr>
        <p:spPr/>
        <p:txBody>
          <a:bodyPr/>
          <a:lstStyle/>
          <a:p>
            <a:fld id="{FEA3FE89-AD3C-41E5-A365-6E85EF5B6D5A}"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9BE27D-4599-4415-9F0B-F8C597D06154}" type="datetimeFigureOut">
              <a:rPr lang="en-US" smtClean="0"/>
              <a:pPr/>
              <a:t>6/22/2015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F5551-2986-4FDD-87CF-1F3F2A650F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9BE27D-4599-4415-9F0B-F8C597D06154}" type="datetimeFigureOut">
              <a:rPr lang="en-US" smtClean="0"/>
              <a:pPr/>
              <a:t>6/22/2015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F5551-2986-4FDD-87CF-1F3F2A650F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9BE27D-4599-4415-9F0B-F8C597D06154}" type="datetimeFigureOut">
              <a:rPr lang="en-US" smtClean="0"/>
              <a:pPr/>
              <a:t>6/22/2015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F5551-2986-4FDD-87CF-1F3F2A650F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9BE27D-4599-4415-9F0B-F8C597D06154}" type="datetimeFigureOut">
              <a:rPr lang="en-US" smtClean="0"/>
              <a:pPr/>
              <a:t>6/22/2015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F5551-2986-4FDD-87CF-1F3F2A650F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9BE27D-4599-4415-9F0B-F8C597D06154}" type="datetimeFigureOut">
              <a:rPr lang="en-US" smtClean="0"/>
              <a:pPr/>
              <a:t>6/22/2015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0F5551-2986-4FDD-87CF-1F3F2A650F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9BE27D-4599-4415-9F0B-F8C597D06154}" type="datetimeFigureOut">
              <a:rPr lang="en-US" smtClean="0"/>
              <a:pPr/>
              <a:t>6/22/2015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F5551-2986-4FDD-87CF-1F3F2A650F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9BE27D-4599-4415-9F0B-F8C597D06154}" type="datetimeFigureOut">
              <a:rPr lang="en-US" smtClean="0"/>
              <a:pPr/>
              <a:t>6/22/2015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0F5551-2986-4FDD-87CF-1F3F2A650F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9BE27D-4599-4415-9F0B-F8C597D06154}" type="datetimeFigureOut">
              <a:rPr lang="en-US" smtClean="0"/>
              <a:pPr/>
              <a:t>6/22/2015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0F5551-2986-4FDD-87CF-1F3F2A650F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9BE27D-4599-4415-9F0B-F8C597D06154}" type="datetimeFigureOut">
              <a:rPr lang="en-US" smtClean="0"/>
              <a:pPr/>
              <a:t>6/22/2015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0F5551-2986-4FDD-87CF-1F3F2A650F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9BE27D-4599-4415-9F0B-F8C597D06154}" type="datetimeFigureOut">
              <a:rPr lang="en-US" smtClean="0"/>
              <a:pPr/>
              <a:t>6/22/2015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F5551-2986-4FDD-87CF-1F3F2A650F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9BE27D-4599-4415-9F0B-F8C597D06154}" type="datetimeFigureOut">
              <a:rPr lang="en-US" smtClean="0"/>
              <a:pPr/>
              <a:t>6/22/2015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0F5551-2986-4FDD-87CF-1F3F2A650F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9BE27D-4599-4415-9F0B-F8C597D06154}" type="datetimeFigureOut">
              <a:rPr lang="en-US" smtClean="0"/>
              <a:pPr/>
              <a:t>6/22/2015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0F5551-2986-4FDD-87CF-1F3F2A650F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solidFill>
                  <a:schemeClr val="accent5"/>
                </a:solidFill>
              </a:rPr>
              <a:t>Cepalochordata</a:t>
            </a:r>
            <a:endParaRPr lang="en-US" dirty="0">
              <a:solidFill>
                <a:schemeClr val="accent5"/>
              </a:solidFill>
            </a:endParaRPr>
          </a:p>
        </p:txBody>
      </p:sp>
      <p:sp>
        <p:nvSpPr>
          <p:cNvPr id="3" name="Subtitle 2"/>
          <p:cNvSpPr>
            <a:spLocks noGrp="1"/>
          </p:cNvSpPr>
          <p:nvPr>
            <p:ph type="subTitle" idx="1"/>
          </p:nvPr>
        </p:nvSpPr>
        <p:spPr/>
        <p:txBody>
          <a:bodyPr/>
          <a:lstStyle/>
          <a:p>
            <a:r>
              <a:rPr lang="en-US" dirty="0" smtClean="0">
                <a:solidFill>
                  <a:srgbClr val="FF0000"/>
                </a:solidFill>
              </a:rPr>
              <a:t>General characters</a:t>
            </a:r>
            <a:endParaRPr lang="en-US"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rmAutofit fontScale="90000"/>
          </a:bodyPr>
          <a:lstStyle/>
          <a:p>
            <a:pPr algn="l"/>
            <a:r>
              <a:rPr lang="en-US" dirty="0" smtClean="0"/>
              <a:t>1. Looks  like Lance </a:t>
            </a:r>
            <a:r>
              <a:rPr lang="en-US" dirty="0" err="1" smtClean="0"/>
              <a:t>eel,hence</a:t>
            </a:r>
            <a:r>
              <a:rPr lang="en-US" dirty="0" smtClean="0"/>
              <a:t>  named as </a:t>
            </a:r>
            <a:r>
              <a:rPr lang="en-US" dirty="0" smtClean="0">
                <a:solidFill>
                  <a:srgbClr val="FF0000"/>
                </a:solidFill>
              </a:rPr>
              <a:t>lancelets</a:t>
            </a:r>
            <a:r>
              <a:rPr lang="en-US" dirty="0" smtClean="0"/>
              <a:t/>
            </a:r>
            <a:br>
              <a:rPr lang="en-US" dirty="0" smtClean="0"/>
            </a:br>
            <a:r>
              <a:rPr lang="en-US" dirty="0" smtClean="0"/>
              <a:t>2. marine forms </a:t>
            </a:r>
            <a:br>
              <a:rPr lang="en-US" dirty="0" smtClean="0"/>
            </a:br>
            <a:r>
              <a:rPr lang="en-US" dirty="0" smtClean="0"/>
              <a:t>3. body is small, fish like and translucent</a:t>
            </a:r>
            <a:br>
              <a:rPr lang="en-US" dirty="0" smtClean="0"/>
            </a:br>
            <a:r>
              <a:rPr lang="en-US" dirty="0" smtClean="0"/>
              <a:t> </a:t>
            </a:r>
            <a:r>
              <a:rPr lang="en-US" dirty="0" smtClean="0">
                <a:solidFill>
                  <a:srgbClr val="7030A0"/>
                </a:solidFill>
              </a:rPr>
              <a:t>4.Typical </a:t>
            </a:r>
            <a:r>
              <a:rPr lang="en-US" dirty="0" err="1" smtClean="0">
                <a:solidFill>
                  <a:srgbClr val="7030A0"/>
                </a:solidFill>
              </a:rPr>
              <a:t>chordates,like</a:t>
            </a:r>
            <a:r>
              <a:rPr lang="en-US" dirty="0" smtClean="0">
                <a:solidFill>
                  <a:srgbClr val="7030A0"/>
                </a:solidFill>
              </a:rPr>
              <a:t> </a:t>
            </a:r>
            <a:r>
              <a:rPr lang="en-US" dirty="0" err="1" smtClean="0"/>
              <a:t>notochord,gillslits</a:t>
            </a:r>
            <a:r>
              <a:rPr lang="en-US" dirty="0" smtClean="0"/>
              <a:t> and a dorsal tubular nerve chord  are present</a:t>
            </a:r>
            <a:br>
              <a:rPr lang="en-US" dirty="0" smtClean="0"/>
            </a:br>
            <a:r>
              <a:rPr lang="en-US" dirty="0" smtClean="0"/>
              <a:t> 5.skull is </a:t>
            </a:r>
            <a:r>
              <a:rPr lang="en-US" dirty="0" err="1" smtClean="0"/>
              <a:t>abesent,hence</a:t>
            </a:r>
            <a:r>
              <a:rPr lang="en-US" dirty="0" smtClean="0"/>
              <a:t> they are called as </a:t>
            </a:r>
            <a:r>
              <a:rPr lang="en-US" dirty="0" err="1" smtClean="0">
                <a:solidFill>
                  <a:srgbClr val="FF0000"/>
                </a:solidFill>
              </a:rPr>
              <a:t>Acrania</a:t>
            </a:r>
            <a:r>
              <a:rPr lang="en-US" dirty="0" smtClean="0">
                <a:solidFill>
                  <a:srgbClr val="FF0000"/>
                </a:solidFill>
              </a:rPr>
              <a:t>	</a:t>
            </a:r>
            <a:r>
              <a:rPr lang="en-US" dirty="0" smtClean="0"/>
              <a: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rmAutofit fontScale="90000"/>
          </a:bodyPr>
          <a:lstStyle/>
          <a:p>
            <a:pPr algn="l"/>
            <a:r>
              <a:rPr lang="en-US" dirty="0" smtClean="0">
                <a:solidFill>
                  <a:srgbClr val="FF0000"/>
                </a:solidFill>
              </a:rPr>
              <a:t>6.Notochord &amp;nerve cord present throughout life and persist in the adult </a:t>
            </a:r>
            <a:br>
              <a:rPr lang="en-US" dirty="0" smtClean="0">
                <a:solidFill>
                  <a:srgbClr val="FF0000"/>
                </a:solidFill>
              </a:rPr>
            </a:br>
            <a:r>
              <a:rPr lang="en-US" dirty="0" smtClean="0"/>
              <a:t>7.Median fins are present. </a:t>
            </a:r>
            <a:r>
              <a:rPr lang="en-US" dirty="0" smtClean="0">
                <a:solidFill>
                  <a:srgbClr val="7030A0"/>
                </a:solidFill>
              </a:rPr>
              <a:t>paired fins are absent </a:t>
            </a:r>
            <a:r>
              <a:rPr lang="en-US" dirty="0" smtClean="0"/>
              <a:t/>
            </a:r>
            <a:br>
              <a:rPr lang="en-US" dirty="0" smtClean="0"/>
            </a:br>
            <a:r>
              <a:rPr lang="en-US" dirty="0" smtClean="0"/>
              <a:t>8.dorsolateral muscles are thick and segmented into </a:t>
            </a:r>
            <a:r>
              <a:rPr lang="en-US" dirty="0" err="1" smtClean="0"/>
              <a:t>myotomes</a:t>
            </a:r>
            <a:r>
              <a:rPr lang="en-US" dirty="0" smtClean="0"/>
              <a:t/>
            </a:r>
            <a:br>
              <a:rPr lang="en-US" dirty="0" smtClean="0"/>
            </a:br>
            <a:r>
              <a:rPr lang="en-US" dirty="0" smtClean="0"/>
              <a:t>9.Notochord extends from posterior end to anterior end of the body ,beyond the nerve cord. Hence the name </a:t>
            </a:r>
            <a:r>
              <a:rPr lang="en-US" dirty="0" err="1" smtClean="0">
                <a:solidFill>
                  <a:srgbClr val="7030A0"/>
                </a:solidFill>
              </a:rPr>
              <a:t>Cephalochordata</a:t>
            </a:r>
            <a:r>
              <a:rPr lang="en-US" dirty="0" smtClean="0">
                <a:solidFill>
                  <a:srgbClr val="7030A0"/>
                </a:solidFill>
              </a:rPr>
              <a:t> </a:t>
            </a:r>
            <a:endParaRPr lang="en-US" dirty="0">
              <a:solidFill>
                <a:srgbClr val="7030A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rmAutofit fontScale="90000"/>
          </a:bodyPr>
          <a:lstStyle/>
          <a:p>
            <a:pPr algn="l"/>
            <a:r>
              <a:rPr lang="en-US" dirty="0" smtClean="0"/>
              <a:t>10.Pharynx is surrounded by atrium which opens out by </a:t>
            </a:r>
            <a:r>
              <a:rPr lang="en-US" dirty="0" err="1" smtClean="0"/>
              <a:t>atrial</a:t>
            </a:r>
            <a:r>
              <a:rPr lang="en-US" dirty="0" smtClean="0"/>
              <a:t> aperture </a:t>
            </a:r>
            <a:br>
              <a:rPr lang="en-US" dirty="0" smtClean="0"/>
            </a:br>
            <a:r>
              <a:rPr lang="en-US" dirty="0" smtClean="0"/>
              <a:t>11.gillslits ,proto nephridia and gonads open into atrium </a:t>
            </a:r>
            <a:br>
              <a:rPr lang="en-US" dirty="0" smtClean="0"/>
            </a:br>
            <a:r>
              <a:rPr lang="en-US" dirty="0" smtClean="0"/>
              <a:t>12.</a:t>
            </a:r>
            <a:r>
              <a:rPr lang="en-US" b="1" dirty="0" smtClean="0">
                <a:solidFill>
                  <a:srgbClr val="FF3399"/>
                </a:solidFill>
              </a:rPr>
              <a:t>Endostyle</a:t>
            </a:r>
            <a:r>
              <a:rPr lang="en-US" dirty="0" smtClean="0">
                <a:solidFill>
                  <a:srgbClr val="FF3399"/>
                </a:solidFill>
              </a:rPr>
              <a:t> </a:t>
            </a:r>
            <a:r>
              <a:rPr lang="en-US" dirty="0" smtClean="0"/>
              <a:t>is present on the ventral wall of the pharynx </a:t>
            </a:r>
            <a:br>
              <a:rPr lang="en-US" dirty="0" smtClean="0"/>
            </a:br>
            <a:r>
              <a:rPr lang="en-US" dirty="0" smtClean="0"/>
              <a:t>13.respiratory organs are absent </a:t>
            </a:r>
            <a:r>
              <a:rPr lang="en-US" dirty="0" smtClean="0">
                <a:solidFill>
                  <a:srgbClr val="7030A0"/>
                </a:solidFill>
              </a:rPr>
              <a:t>respiration by diffusion </a:t>
            </a:r>
            <a:r>
              <a:rPr lang="en-US" dirty="0" smtClean="0"/>
              <a:t/>
            </a:r>
            <a:br>
              <a:rPr lang="en-US" dirty="0" smtClean="0"/>
            </a:br>
            <a:r>
              <a:rPr lang="en-US" dirty="0" smtClean="0"/>
              <a:t>14.circulatory system is closed type </a:t>
            </a:r>
            <a:br>
              <a:rPr lang="en-US" dirty="0" smtClean="0"/>
            </a:br>
            <a:r>
              <a:rPr lang="en-US" dirty="0" smtClean="0">
                <a:solidFill>
                  <a:srgbClr val="00CC00"/>
                </a:solidFill>
              </a:rPr>
              <a:t>15.Heart,blood cells and respiratory pigment are absent </a:t>
            </a:r>
            <a:endParaRPr lang="en-US" dirty="0">
              <a:solidFill>
                <a:srgbClr val="00CC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normAutofit fontScale="90000"/>
          </a:bodyPr>
          <a:lstStyle/>
          <a:p>
            <a:pPr algn="l"/>
            <a:r>
              <a:rPr lang="en-US" dirty="0" smtClean="0">
                <a:solidFill>
                  <a:srgbClr val="FF3399"/>
                </a:solidFill>
              </a:rPr>
              <a:t/>
            </a:r>
            <a:br>
              <a:rPr lang="en-US" dirty="0" smtClean="0">
                <a:solidFill>
                  <a:srgbClr val="FF3399"/>
                </a:solidFill>
              </a:rPr>
            </a:br>
            <a:r>
              <a:rPr lang="en-US" dirty="0" smtClean="0">
                <a:solidFill>
                  <a:srgbClr val="FF3399"/>
                </a:solidFill>
              </a:rPr>
              <a:t/>
            </a:r>
            <a:br>
              <a:rPr lang="en-US" dirty="0" smtClean="0">
                <a:solidFill>
                  <a:srgbClr val="FF3399"/>
                </a:solidFill>
              </a:rPr>
            </a:br>
            <a:r>
              <a:rPr lang="en-US" dirty="0" smtClean="0">
                <a:solidFill>
                  <a:srgbClr val="FF3399"/>
                </a:solidFill>
              </a:rPr>
              <a:t>16.Oral hood ,wheel organ </a:t>
            </a:r>
            <a:r>
              <a:rPr lang="en-US" dirty="0" smtClean="0"/>
              <a:t>are the characteristic features. </a:t>
            </a:r>
            <a:r>
              <a:rPr lang="en-US" dirty="0" err="1" smtClean="0"/>
              <a:t>Ciliary</a:t>
            </a:r>
            <a:r>
              <a:rPr lang="en-US" dirty="0" smtClean="0"/>
              <a:t> feeders. Alimentary canal is straight&amp; hepatic  </a:t>
            </a:r>
            <a:r>
              <a:rPr lang="en-US" dirty="0" err="1" smtClean="0"/>
              <a:t>diverticulam</a:t>
            </a:r>
            <a:r>
              <a:rPr lang="en-US" dirty="0" smtClean="0"/>
              <a:t> is present.</a:t>
            </a:r>
            <a:br>
              <a:rPr lang="en-US" dirty="0" smtClean="0"/>
            </a:br>
            <a:r>
              <a:rPr lang="en-US" dirty="0" smtClean="0"/>
              <a:t>17. excretion by paired segmented </a:t>
            </a:r>
            <a:r>
              <a:rPr lang="en-US" dirty="0" err="1" smtClean="0">
                <a:solidFill>
                  <a:srgbClr val="00CC00"/>
                </a:solidFill>
              </a:rPr>
              <a:t>protonephridia</a:t>
            </a:r>
            <a:r>
              <a:rPr lang="en-US" dirty="0" smtClean="0">
                <a:solidFill>
                  <a:srgbClr val="00CC00"/>
                </a:solidFill>
              </a:rPr>
              <a:t> </a:t>
            </a:r>
            <a:r>
              <a:rPr lang="en-US" dirty="0" smtClean="0"/>
              <a:t/>
            </a:r>
            <a:br>
              <a:rPr lang="en-US" dirty="0" smtClean="0"/>
            </a:br>
            <a:r>
              <a:rPr lang="en-US" dirty="0" smtClean="0"/>
              <a:t>18.Brain and sense organs are absent </a:t>
            </a:r>
            <a:br>
              <a:rPr lang="en-US" dirty="0" smtClean="0"/>
            </a:br>
            <a:r>
              <a:rPr lang="en-US" dirty="0" smtClean="0"/>
              <a:t>19.sexs are separate </a:t>
            </a:r>
            <a:br>
              <a:rPr lang="en-US" dirty="0" smtClean="0"/>
            </a:br>
            <a:r>
              <a:rPr lang="en-US" dirty="0" smtClean="0"/>
              <a:t>20.many pairs of segmented gonads present </a:t>
            </a:r>
            <a:br>
              <a:rPr lang="en-US" dirty="0" smtClean="0"/>
            </a:br>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pPr algn="l"/>
            <a:r>
              <a:rPr lang="en-US" dirty="0" smtClean="0"/>
              <a:t>21. </a:t>
            </a:r>
            <a:r>
              <a:rPr lang="en-US" b="1" dirty="0" smtClean="0">
                <a:solidFill>
                  <a:srgbClr val="FF3399"/>
                </a:solidFill>
              </a:rPr>
              <a:t>Gonoducts are absent </a:t>
            </a:r>
            <a:r>
              <a:rPr lang="en-US" dirty="0" smtClean="0"/>
              <a:t/>
            </a:r>
            <a:br>
              <a:rPr lang="en-US" dirty="0" smtClean="0"/>
            </a:br>
            <a:r>
              <a:rPr lang="en-US" dirty="0" smtClean="0"/>
              <a:t>22.fertilisation is external 23.development is indirect  and </a:t>
            </a:r>
            <a:br>
              <a:rPr lang="en-US" dirty="0" smtClean="0"/>
            </a:br>
            <a:r>
              <a:rPr lang="en-US" dirty="0" smtClean="0"/>
              <a:t>Includes a free swimming </a:t>
            </a:r>
            <a:r>
              <a:rPr lang="en-US" dirty="0" err="1" smtClean="0"/>
              <a:t>larve</a:t>
            </a:r>
            <a:r>
              <a:rPr lang="en-US" dirty="0" smtClean="0"/>
              <a:t>  which  exhibits  </a:t>
            </a:r>
            <a:r>
              <a:rPr lang="en-US" b="1" dirty="0" smtClean="0">
                <a:solidFill>
                  <a:srgbClr val="00B0F0"/>
                </a:solidFill>
              </a:rPr>
              <a:t>progressive  </a:t>
            </a:r>
            <a:r>
              <a:rPr lang="en-US" b="1" dirty="0" err="1" smtClean="0">
                <a:solidFill>
                  <a:srgbClr val="00B0F0"/>
                </a:solidFill>
              </a:rPr>
              <a:t>metamarphosis</a:t>
            </a:r>
            <a:r>
              <a:rPr lang="en-US" b="1" dirty="0" smtClean="0">
                <a:solidFill>
                  <a:srgbClr val="00B0F0"/>
                </a:solidFill>
              </a:rPr>
              <a:t>.</a:t>
            </a:r>
            <a:r>
              <a:rPr lang="en-US" dirty="0" smtClean="0"/>
              <a:t/>
            </a:r>
            <a:br>
              <a:rPr lang="en-US" dirty="0" smtClean="0"/>
            </a:br>
            <a:r>
              <a:rPr lang="en-US" b="1" dirty="0" smtClean="0">
                <a:solidFill>
                  <a:srgbClr val="FF0000"/>
                </a:solidFill>
              </a:rPr>
              <a:t>ex:1.Branchiostoma(Amphioxus)</a:t>
            </a:r>
            <a:br>
              <a:rPr lang="en-US" b="1" dirty="0" smtClean="0">
                <a:solidFill>
                  <a:srgbClr val="FF0000"/>
                </a:solidFill>
              </a:rPr>
            </a:br>
            <a:r>
              <a:rPr lang="en-US" b="1" dirty="0" smtClean="0">
                <a:solidFill>
                  <a:srgbClr val="FF0000"/>
                </a:solidFill>
              </a:rPr>
              <a:t>2.Asymmetron</a:t>
            </a:r>
            <a:r>
              <a:rPr lang="en-US" dirty="0" smtClean="0">
                <a:solidFill>
                  <a:srgbClr val="FF0000"/>
                </a:solidFill>
              </a:rPr>
              <a:t>.</a:t>
            </a:r>
            <a:endParaRPr lang="en-US" dirty="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dr282zn36sxxg.cloudfront.net/datastreams/f-d%3A53acd8e4c95b6e5c2253b49d168316c0e420ddd3f852cc3ea8b3685f%2BIMAGE%2BIMAGE.1"/>
          <p:cNvPicPr>
            <a:picLocks noChangeAspect="1" noChangeArrowheads="1"/>
          </p:cNvPicPr>
          <p:nvPr/>
        </p:nvPicPr>
        <p:blipFill>
          <a:blip r:embed="rId3"/>
          <a:srcRect/>
          <a:stretch>
            <a:fillRect/>
          </a:stretch>
        </p:blipFill>
        <p:spPr bwMode="auto">
          <a:xfrm>
            <a:off x="457200" y="1219200"/>
            <a:ext cx="7620000" cy="2971800"/>
          </a:xfrm>
          <a:prstGeom prst="rect">
            <a:avLst/>
          </a:prstGeom>
          <a:noFill/>
        </p:spPr>
      </p:pic>
      <p:sp>
        <p:nvSpPr>
          <p:cNvPr id="3" name="Rectangle 2"/>
          <p:cNvSpPr/>
          <p:nvPr/>
        </p:nvSpPr>
        <p:spPr>
          <a:xfrm>
            <a:off x="2895600" y="609600"/>
            <a:ext cx="3124199" cy="584775"/>
          </a:xfrm>
          <a:prstGeom prst="rect">
            <a:avLst/>
          </a:prstGeom>
        </p:spPr>
        <p:txBody>
          <a:bodyPr wrap="square">
            <a:spAutoFit/>
          </a:bodyPr>
          <a:lstStyle/>
          <a:p>
            <a:pPr algn="ctr"/>
            <a:r>
              <a:rPr lang="en-US" sz="3200" b="1" dirty="0" smtClean="0">
                <a:solidFill>
                  <a:srgbClr val="FF0000"/>
                </a:solidFill>
              </a:rPr>
              <a:t>AMPHIOXUS</a:t>
            </a:r>
            <a:endParaRPr lang="en-US" sz="3200" b="1"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cdn1.askiitians.com/cms-content/biologyanimal-kingdomphylum-chordata-and-hemichordata_4.jpg"/>
          <p:cNvPicPr>
            <a:picLocks noChangeAspect="1" noChangeArrowheads="1"/>
          </p:cNvPicPr>
          <p:nvPr/>
        </p:nvPicPr>
        <p:blipFill>
          <a:blip r:embed="rId2"/>
          <a:srcRect/>
          <a:stretch>
            <a:fillRect/>
          </a:stretch>
        </p:blipFill>
        <p:spPr bwMode="auto">
          <a:xfrm>
            <a:off x="685800" y="1524000"/>
            <a:ext cx="7696200" cy="3048000"/>
          </a:xfrm>
          <a:prstGeom prst="rect">
            <a:avLst/>
          </a:prstGeom>
          <a:noFill/>
        </p:spPr>
      </p:pic>
      <p:sp>
        <p:nvSpPr>
          <p:cNvPr id="3" name="Rectangle 2"/>
          <p:cNvSpPr/>
          <p:nvPr/>
        </p:nvSpPr>
        <p:spPr>
          <a:xfrm>
            <a:off x="2895600" y="533400"/>
            <a:ext cx="3048000" cy="707886"/>
          </a:xfrm>
          <a:prstGeom prst="rect">
            <a:avLst/>
          </a:prstGeom>
        </p:spPr>
        <p:txBody>
          <a:bodyPr wrap="square">
            <a:spAutoFit/>
          </a:bodyPr>
          <a:lstStyle/>
          <a:p>
            <a:pPr algn="ctr"/>
            <a:r>
              <a:rPr lang="en-US" sz="4000" b="1" dirty="0" smtClean="0">
                <a:solidFill>
                  <a:srgbClr val="FF0000"/>
                </a:solidFill>
              </a:rPr>
              <a:t>AMPHIOXUS</a:t>
            </a:r>
            <a:endParaRPr lang="en-US" sz="4000" b="1"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Epigonichthys lucayanum"/>
          <p:cNvPicPr>
            <a:picLocks noChangeAspect="1" noChangeArrowheads="1"/>
          </p:cNvPicPr>
          <p:nvPr/>
        </p:nvPicPr>
        <p:blipFill>
          <a:blip r:embed="rId2"/>
          <a:srcRect/>
          <a:stretch>
            <a:fillRect/>
          </a:stretch>
        </p:blipFill>
        <p:spPr bwMode="auto">
          <a:xfrm>
            <a:off x="1066800" y="2133600"/>
            <a:ext cx="7738947" cy="3124199"/>
          </a:xfrm>
          <a:prstGeom prst="rect">
            <a:avLst/>
          </a:prstGeom>
          <a:noFill/>
        </p:spPr>
      </p:pic>
      <p:sp>
        <p:nvSpPr>
          <p:cNvPr id="3" name="Rectangle 2"/>
          <p:cNvSpPr/>
          <p:nvPr/>
        </p:nvSpPr>
        <p:spPr>
          <a:xfrm>
            <a:off x="2743200" y="914400"/>
            <a:ext cx="3733799" cy="707886"/>
          </a:xfrm>
          <a:prstGeom prst="rect">
            <a:avLst/>
          </a:prstGeom>
        </p:spPr>
        <p:txBody>
          <a:bodyPr wrap="square">
            <a:spAutoFit/>
          </a:bodyPr>
          <a:lstStyle/>
          <a:p>
            <a:pPr algn="ctr"/>
            <a:r>
              <a:rPr lang="en-US" sz="4000" b="1" dirty="0" err="1" smtClean="0">
                <a:solidFill>
                  <a:srgbClr val="FF3399"/>
                </a:solidFill>
              </a:rPr>
              <a:t>Asymmetron</a:t>
            </a:r>
            <a:r>
              <a:rPr lang="en-US" sz="4000" b="1" dirty="0" smtClean="0">
                <a:solidFill>
                  <a:srgbClr val="FF3399"/>
                </a:solidFill>
              </a:rPr>
              <a:t>.</a:t>
            </a:r>
            <a:endParaRPr lang="en-US" sz="4000" b="1" dirty="0">
              <a:solidFill>
                <a:srgbClr val="FF3399"/>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46</Words>
  <Application>Microsoft Office PowerPoint</Application>
  <PresentationFormat>On-screen Show (4:3)</PresentationFormat>
  <Paragraphs>12</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Cepalochordata</vt:lpstr>
      <vt:lpstr>1. Looks  like Lance eel,hence  named as lancelets 2. marine forms  3. body is small, fish like and translucent  4.Typical chordates,like notochord,gillslits and a dorsal tubular nerve chord  are present  5.skull is abesent,hence they are called as Acrania   </vt:lpstr>
      <vt:lpstr>6.Notochord &amp;nerve cord present throughout life and persist in the adult  7.Median fins are present. paired fins are absent  8.dorsolateral muscles are thick and segmented into myotomes 9.Notochord extends from posterior end to anterior end of the body ,beyond the nerve cord. Hence the name Cephalochordata </vt:lpstr>
      <vt:lpstr>10.Pharynx is surrounded by atrium which opens out by atrial aperture  11.gillslits ,proto nephridia and gonads open into atrium  12.Endostyle is present on the ventral wall of the pharynx  13.respiratory organs are absent respiration by diffusion  14.circulatory system is closed type  15.Heart,blood cells and respiratory pigment are absent </vt:lpstr>
      <vt:lpstr>  16.Oral hood ,wheel organ are the characteristic features. Ciliary feeders. Alimentary canal is straight&amp; hepatic  diverticulam is present. 17. excretion by paired segmented protonephridia  18.Brain and sense organs are absent  19.sexs are separate  20.many pairs of segmented gonads present   </vt:lpstr>
      <vt:lpstr>21. Gonoducts are absent  22.fertilisation is external 23.development is indirect  and  Includes a free swimming larve  which  exhibits  progressive  metamarphosis. ex:1.Branchiostoma(Amphioxus) 2.Asymmetron.</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cepalochordata</dc:title>
  <dc:creator>Zoology</dc:creator>
  <cp:lastModifiedBy>Zoology</cp:lastModifiedBy>
  <cp:revision>16</cp:revision>
  <dcterms:created xsi:type="dcterms:W3CDTF">2015-06-12T08:44:19Z</dcterms:created>
  <dcterms:modified xsi:type="dcterms:W3CDTF">2015-06-22T08:38:32Z</dcterms:modified>
</cp:coreProperties>
</file>